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75" r:id="rId5"/>
    <p:sldId id="277" r:id="rId6"/>
    <p:sldId id="279" r:id="rId7"/>
    <p:sldId id="276" r:id="rId8"/>
    <p:sldId id="280" r:id="rId9"/>
    <p:sldId id="282" r:id="rId10"/>
    <p:sldId id="288" r:id="rId11"/>
    <p:sldId id="281" r:id="rId12"/>
    <p:sldId id="285" r:id="rId13"/>
    <p:sldId id="283" r:id="rId14"/>
    <p:sldId id="284" r:id="rId15"/>
    <p:sldId id="287" r:id="rId16"/>
    <p:sldId id="286" r:id="rId17"/>
    <p:sldId id="270" r:id="rId18"/>
    <p:sldId id="289" r:id="rId19"/>
    <p:sldId id="259" r:id="rId20"/>
    <p:sldId id="290" r:id="rId21"/>
    <p:sldId id="292" r:id="rId22"/>
    <p:sldId id="293" r:id="rId23"/>
    <p:sldId id="295" r:id="rId24"/>
    <p:sldId id="29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6216-269D-C140-90D8-6A041EE586BD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C490-D906-0C49-8ADA-01A077061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D286216-269D-C140-90D8-6A041EE586BD}" type="datetimeFigureOut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C490-D906-0C49-8ADA-01A077061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6216-269D-C140-90D8-6A041EE586BD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D286216-269D-C140-90D8-6A041EE586BD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D286216-269D-C140-90D8-6A041EE586BD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6216-269D-C140-90D8-6A041EE586BD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C490-D906-0C49-8ADA-01A077061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6216-269D-C140-90D8-6A041EE586BD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C490-D906-0C49-8ADA-01A077061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6216-269D-C140-90D8-6A041EE586BD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C490-D906-0C49-8ADA-01A077061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6216-269D-C140-90D8-6A041EE586BD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6216-269D-C140-90D8-6A041EE586BD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C490-D906-0C49-8ADA-01A077061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D286216-269D-C140-90D8-6A041EE586BD}" type="datetimeFigureOut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C490-D906-0C49-8ADA-01A077061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D286216-269D-C140-90D8-6A041EE586BD}" type="datetimeFigureOut">
              <a:rPr lang="en-US" smtClean="0"/>
              <a:t>3/8/17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C490-D906-0C49-8ADA-01A077061DA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6216-269D-C140-90D8-6A041EE586BD}" type="datetimeFigureOut">
              <a:rPr lang="en-US" smtClean="0"/>
              <a:t>3/8/17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C490-D906-0C49-8ADA-01A077061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6216-269D-C140-90D8-6A041EE586BD}" type="datetimeFigureOut">
              <a:rPr lang="en-US" smtClean="0"/>
              <a:t>3/8/17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C490-D906-0C49-8ADA-01A077061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D286216-269D-C140-90D8-6A041EE586BD}" type="datetimeFigureOut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C490-D906-0C49-8ADA-01A077061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D286216-269D-C140-90D8-6A041EE586BD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11C490-D906-0C49-8ADA-01A077061D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Balance of Payments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73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Surplus and Deficits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Surplus</a:t>
            </a:r>
            <a:r>
              <a:rPr lang="en-US" sz="2400" dirty="0" smtClean="0"/>
              <a:t> – when a balance has a positive value</a:t>
            </a:r>
          </a:p>
          <a:p>
            <a:r>
              <a:rPr lang="en-US" sz="2400" b="1" dirty="0" smtClean="0"/>
              <a:t>Deficit</a:t>
            </a:r>
            <a:r>
              <a:rPr lang="en-US" sz="2400" dirty="0" smtClean="0"/>
              <a:t> – when a balance has a negative value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2543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Relatively small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Capital transfers </a:t>
            </a:r>
          </a:p>
          <a:p>
            <a:pPr marL="800100" lvl="1" indent="-457200"/>
            <a:r>
              <a:rPr lang="en-US" sz="2200" dirty="0" smtClean="0"/>
              <a:t>Debt forgiveness, financial assets of migrants, sale of fixed assets, gift taxes, and inheritance taxes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Transactions in non-produced, non-financial assets</a:t>
            </a:r>
          </a:p>
          <a:p>
            <a:pPr marL="857250" lvl="1" indent="-514350"/>
            <a:r>
              <a:rPr lang="en-US" sz="2200" dirty="0" smtClean="0"/>
              <a:t>Net sales of land, natural resource rights, patents, copyrights, brand names, franchises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87192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Capital account balance </a:t>
            </a:r>
            <a:r>
              <a:rPr lang="en-US" sz="2800" dirty="0" smtClean="0"/>
              <a:t>= capital transfers + transactions </a:t>
            </a:r>
            <a:r>
              <a:rPr lang="en-US" sz="2800" dirty="0"/>
              <a:t>in non-produced, non-financial </a:t>
            </a:r>
            <a:r>
              <a:rPr lang="en-US" sz="2800" dirty="0" smtClean="0"/>
              <a:t>assets</a:t>
            </a:r>
          </a:p>
        </p:txBody>
      </p:sp>
    </p:spTree>
    <p:extLst>
      <p:ext uri="{BB962C8B-B14F-4D97-AF65-F5344CB8AC3E}">
        <p14:creationId xmlns:p14="http://schemas.microsoft.com/office/powerpoint/2010/main" val="1815548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account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398360"/>
              </p:ext>
            </p:extLst>
          </p:nvPr>
        </p:nvGraphicFramePr>
        <p:xfrm>
          <a:off x="1114425" y="2595563"/>
          <a:ext cx="7610476" cy="1752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805238"/>
                <a:gridCol w="38052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Capital</a:t>
                      </a:r>
                      <a:r>
                        <a:rPr lang="en-US" baseline="0" dirty="0" smtClean="0"/>
                        <a:t> 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Capital</a:t>
                      </a:r>
                      <a:r>
                        <a:rPr lang="en-US" baseline="0" dirty="0" smtClean="0"/>
                        <a:t> transfers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Transactions of non-produced,</a:t>
                      </a:r>
                      <a:r>
                        <a:rPr lang="en-US" baseline="0" dirty="0" smtClean="0"/>
                        <a:t> non-financial products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+0.3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Balance</a:t>
                      </a:r>
                      <a:r>
                        <a:rPr lang="en-US" b="1" baseline="0" dirty="0" smtClean="0"/>
                        <a:t> on Capital Account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66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466962"/>
            <a:ext cx="7610476" cy="444529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Direct investment (investment leading to lasting share in a company or economy)</a:t>
            </a:r>
          </a:p>
          <a:p>
            <a:pPr marL="800100" lvl="1" indent="-457200"/>
            <a:r>
              <a:rPr lang="en-US" sz="2000" dirty="0" smtClean="0"/>
              <a:t>Buying property, stocks, </a:t>
            </a:r>
          </a:p>
          <a:p>
            <a:pPr marL="457200" lvl="1" indent="-457200">
              <a:spcBef>
                <a:spcPts val="2000"/>
              </a:spcBef>
              <a:buClr>
                <a:schemeClr val="accent1"/>
              </a:buClr>
              <a:buFont typeface="+mj-lt"/>
              <a:buAutoNum type="arabicPeriod" startAt="2"/>
            </a:pPr>
            <a:r>
              <a:rPr lang="en-US" sz="2000" dirty="0"/>
              <a:t>Portfolio investment (Buying of stocks and bond which do not give lasting interest in a company or </a:t>
            </a:r>
            <a:r>
              <a:rPr lang="en-US" sz="2000" dirty="0" smtClean="0"/>
              <a:t>economy)</a:t>
            </a:r>
          </a:p>
          <a:p>
            <a:pPr marL="800100" lvl="1" indent="-457200"/>
            <a:r>
              <a:rPr lang="en-US" sz="2000" dirty="0" smtClean="0"/>
              <a:t>Buying treasury bills and government bonds, savings account deposits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Reserve assets (money reserves that the central bank can buy or sell)</a:t>
            </a:r>
          </a:p>
          <a:p>
            <a:pPr marL="800100" lvl="1" indent="-457200"/>
            <a:r>
              <a:rPr lang="en-US" dirty="0" smtClean="0"/>
              <a:t>It is movements in and out of this account that ensure that the balance of payments is always zero</a:t>
            </a:r>
          </a:p>
        </p:txBody>
      </p:sp>
    </p:spTree>
    <p:extLst>
      <p:ext uri="{BB962C8B-B14F-4D97-AF65-F5344CB8AC3E}">
        <p14:creationId xmlns:p14="http://schemas.microsoft.com/office/powerpoint/2010/main" val="1513410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466962"/>
            <a:ext cx="7610476" cy="444529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Financial account balance = net direct investment + net portfolio investment + change in reserve assets</a:t>
            </a:r>
          </a:p>
        </p:txBody>
      </p:sp>
    </p:spTree>
    <p:extLst>
      <p:ext uri="{BB962C8B-B14F-4D97-AF65-F5344CB8AC3E}">
        <p14:creationId xmlns:p14="http://schemas.microsoft.com/office/powerpoint/2010/main" val="2230340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Account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029111"/>
              </p:ext>
            </p:extLst>
          </p:nvPr>
        </p:nvGraphicFramePr>
        <p:xfrm>
          <a:off x="1114425" y="2595563"/>
          <a:ext cx="7610476" cy="1854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805238"/>
                <a:gridCol w="38052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 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Direct</a:t>
                      </a:r>
                      <a:r>
                        <a:rPr lang="en-US" baseline="0" dirty="0" smtClean="0"/>
                        <a:t> investment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Portfolio investment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Reserve assets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Balance</a:t>
                      </a:r>
                      <a:r>
                        <a:rPr lang="en-US" b="1" baseline="0" dirty="0" smtClean="0"/>
                        <a:t> on financial account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080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of Payments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8215784"/>
              </p:ext>
            </p:extLst>
          </p:nvPr>
        </p:nvGraphicFramePr>
        <p:xfrm>
          <a:off x="1114425" y="2595563"/>
          <a:ext cx="7610476" cy="1854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805238"/>
                <a:gridCol w="38052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Balance of Payments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Balance</a:t>
                      </a:r>
                      <a:r>
                        <a:rPr lang="en-US" b="0" baseline="0" dirty="0" smtClean="0"/>
                        <a:t> on current account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Balance</a:t>
                      </a:r>
                      <a:r>
                        <a:rPr lang="en-US" b="0" baseline="0" dirty="0" smtClean="0"/>
                        <a:t> on capital account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Balance</a:t>
                      </a:r>
                      <a:r>
                        <a:rPr lang="en-US" b="0" baseline="0" dirty="0" smtClean="0"/>
                        <a:t> on financial account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Errors and Omissions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0596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of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436802"/>
            <a:ext cx="7610476" cy="36707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a given year, all credits must exactly equal all debits.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Current account = capital account + financial account + net errors and omissions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857" y="5141442"/>
            <a:ext cx="2700666" cy="153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239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Account</a:t>
            </a:r>
            <a:br>
              <a:rPr lang="en-US" dirty="0" smtClean="0"/>
            </a:br>
            <a:r>
              <a:rPr lang="en-US" dirty="0" smtClean="0"/>
              <a:t>and Foreign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the current account of a country: </a:t>
            </a:r>
          </a:p>
          <a:p>
            <a:pPr lvl="1"/>
            <a:r>
              <a:rPr lang="en-US" sz="2400" dirty="0" smtClean="0"/>
              <a:t>All </a:t>
            </a:r>
            <a:r>
              <a:rPr lang="en-US" sz="2400" b="1" dirty="0" smtClean="0"/>
              <a:t>credits</a:t>
            </a:r>
            <a:r>
              <a:rPr lang="en-US" sz="2400" dirty="0" smtClean="0"/>
              <a:t> create a foreign </a:t>
            </a:r>
            <a:r>
              <a:rPr lang="en-US" sz="2400" b="1" dirty="0" smtClean="0"/>
              <a:t>demand</a:t>
            </a:r>
            <a:r>
              <a:rPr lang="en-US" sz="2400" dirty="0" smtClean="0"/>
              <a:t> for the country’s currency</a:t>
            </a:r>
          </a:p>
          <a:p>
            <a:pPr lvl="1"/>
            <a:r>
              <a:rPr lang="en-US" sz="2400" dirty="0" smtClean="0"/>
              <a:t>All </a:t>
            </a:r>
            <a:r>
              <a:rPr lang="en-US" sz="2400" b="1" dirty="0" smtClean="0"/>
              <a:t>debits</a:t>
            </a:r>
            <a:r>
              <a:rPr lang="en-US" sz="2400" dirty="0" smtClean="0"/>
              <a:t> create a </a:t>
            </a:r>
            <a:r>
              <a:rPr lang="en-US" sz="2400" b="1" dirty="0" smtClean="0"/>
              <a:t>supply</a:t>
            </a:r>
            <a:r>
              <a:rPr lang="en-US" sz="2400" dirty="0" smtClean="0"/>
              <a:t> of the country’s currency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0473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Outline the role of balance of payments.</a:t>
            </a:r>
          </a:p>
          <a:p>
            <a:r>
              <a:rPr lang="en-US" dirty="0" smtClean="0"/>
              <a:t>Explain the four components of the current account.</a:t>
            </a:r>
          </a:p>
          <a:p>
            <a:r>
              <a:rPr lang="en-US" dirty="0" smtClean="0"/>
              <a:t>Explain how current account deficits and surpluses can affect exchange rates.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525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Account</a:t>
            </a:r>
            <a:br>
              <a:rPr lang="en-US" dirty="0" smtClean="0"/>
            </a:br>
            <a:r>
              <a:rPr lang="en-US" dirty="0" smtClean="0"/>
              <a:t>and Foreign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Deficit in current account causes downward pressure on the exchange rate</a:t>
            </a:r>
          </a:p>
          <a:p>
            <a:r>
              <a:rPr lang="en-US" sz="2800" dirty="0" smtClean="0"/>
              <a:t>Surplus in </a:t>
            </a:r>
            <a:r>
              <a:rPr lang="en-US" sz="2800" dirty="0"/>
              <a:t>current account causes downward pressure on the exchange </a:t>
            </a:r>
            <a:r>
              <a:rPr lang="en-US" sz="2800" dirty="0" smtClean="0"/>
              <a:t>rate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459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Consequences of a current account deficit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15452"/>
            <a:ext cx="7610476" cy="403368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Decreased foreign exchange reserves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Increased foreign ownership of domestic assets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Increased foreign debt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Need for higher interest rates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Decreased exchange rate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3054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Consequences of a current account surplus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Increased foreign exchange reserves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Increased domestic ownership of </a:t>
            </a:r>
            <a:r>
              <a:rPr lang="en-US" sz="3200" dirty="0"/>
              <a:t>foreign </a:t>
            </a:r>
            <a:r>
              <a:rPr lang="en-US" sz="3200" dirty="0" smtClean="0"/>
              <a:t>assets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Increased exchange rate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6626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correct a current account deficit?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Expenditure switching policies (trying to change imports and exports)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sz="2800" dirty="0" smtClean="0"/>
              <a:t>Exchange rate changes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sz="2800" dirty="0" smtClean="0"/>
              <a:t>Protectionist measures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683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correct a current account deficit?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Expenditure reducing policies (trying to reduce spending)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sz="2800" dirty="0" smtClean="0"/>
              <a:t>Deflationary fiscal policy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sz="2800" dirty="0" smtClean="0"/>
              <a:t>Deflationary monetary policy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3147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of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436802"/>
            <a:ext cx="7610476" cy="3670767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/>
              <a:t>b</a:t>
            </a:r>
            <a:r>
              <a:rPr lang="en-US" b="1" dirty="0" smtClean="0"/>
              <a:t>alance of payments </a:t>
            </a:r>
            <a:r>
              <a:rPr lang="en-US" dirty="0" smtClean="0"/>
              <a:t>of a country is a record (usually for a year) of all transactions between the people of one country and the people from all other countries. </a:t>
            </a:r>
          </a:p>
          <a:p>
            <a:r>
              <a:rPr lang="en-US" dirty="0" smtClean="0"/>
              <a:t>Payments received from other countries are called </a:t>
            </a:r>
            <a:r>
              <a:rPr lang="en-US" b="1" dirty="0" smtClean="0"/>
              <a:t>credits</a:t>
            </a:r>
            <a:r>
              <a:rPr lang="en-US" dirty="0" smtClean="0"/>
              <a:t>, payments to other countries are called </a:t>
            </a:r>
            <a:r>
              <a:rPr lang="en-US" b="1" dirty="0" smtClean="0"/>
              <a:t>debits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857" y="5141442"/>
            <a:ext cx="2700666" cy="153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93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of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436802"/>
            <a:ext cx="7610476" cy="36707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balance of payments has three components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sz="2600" dirty="0"/>
              <a:t>C</a:t>
            </a:r>
            <a:r>
              <a:rPr lang="en-US" sz="2600" dirty="0" smtClean="0"/>
              <a:t>urrent account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sz="2600" dirty="0"/>
              <a:t>C</a:t>
            </a:r>
            <a:r>
              <a:rPr lang="en-US" sz="2600" dirty="0" smtClean="0"/>
              <a:t>apital account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sz="2600" dirty="0" smtClean="0"/>
              <a:t>Financial account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857" y="5141442"/>
            <a:ext cx="2700666" cy="153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936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436802"/>
            <a:ext cx="7610476" cy="442119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Measures the flow of funds from trade in goods and service, plus other income flows.</a:t>
            </a:r>
          </a:p>
          <a:p>
            <a:r>
              <a:rPr lang="en-US" sz="2800" dirty="0" smtClean="0"/>
              <a:t>Usually subdivided into four parts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sz="2600" dirty="0" smtClean="0"/>
              <a:t>Balance of trade in goods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sz="2600" dirty="0" smtClean="0"/>
              <a:t>Balance of trade in services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sz="2600" dirty="0" smtClean="0"/>
              <a:t>Income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sz="2600" dirty="0" smtClean="0"/>
              <a:t>Current transfers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49506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259977"/>
            <a:ext cx="7610476" cy="442119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Balance of trade in goods (exports - imports)</a:t>
            </a:r>
          </a:p>
          <a:p>
            <a:pPr lvl="1"/>
            <a:r>
              <a:rPr lang="en-US" sz="2000" dirty="0" smtClean="0"/>
              <a:t>Exports (credits)</a:t>
            </a:r>
          </a:p>
          <a:p>
            <a:pPr lvl="1"/>
            <a:r>
              <a:rPr lang="en-US" sz="2000" dirty="0" smtClean="0"/>
              <a:t>Imports (debits)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Balance of trade in services (tourism, education, insurance, consulting, etc.) </a:t>
            </a:r>
            <a:r>
              <a:rPr lang="en-US" sz="2400" dirty="0"/>
              <a:t>(exports </a:t>
            </a:r>
            <a:r>
              <a:rPr lang="en-US" sz="2400" dirty="0" smtClean="0"/>
              <a:t>- </a:t>
            </a:r>
            <a:r>
              <a:rPr lang="en-US" sz="2400" dirty="0"/>
              <a:t>imports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/>
              <a:t>Exports (credits)</a:t>
            </a:r>
          </a:p>
          <a:p>
            <a:pPr lvl="1"/>
            <a:r>
              <a:rPr lang="en-US" sz="2000" dirty="0"/>
              <a:t>Imports (debits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8607" y="4503462"/>
            <a:ext cx="3235206" cy="21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394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436802"/>
            <a:ext cx="7610476" cy="442119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Income </a:t>
            </a:r>
          </a:p>
          <a:p>
            <a:pPr marL="800100" lvl="1" indent="-457200"/>
            <a:r>
              <a:rPr lang="en-US" sz="2400" dirty="0" smtClean="0"/>
              <a:t>Net movement of profit, interest, dividends </a:t>
            </a:r>
          </a:p>
          <a:p>
            <a:pPr marL="800100" lvl="1" indent="-457200"/>
            <a:endParaRPr lang="en-US" sz="2400" dirty="0"/>
          </a:p>
          <a:p>
            <a:pPr marL="514350" indent="-514350">
              <a:buFont typeface="+mj-lt"/>
              <a:buAutoNum type="arabicPeriod" startAt="4"/>
            </a:pPr>
            <a:r>
              <a:rPr lang="en-US" sz="2600" dirty="0" smtClean="0"/>
              <a:t>Current transfers </a:t>
            </a:r>
          </a:p>
          <a:p>
            <a:pPr lvl="1"/>
            <a:r>
              <a:rPr lang="en-US" sz="2400" dirty="0"/>
              <a:t>G</a:t>
            </a:r>
            <a:r>
              <a:rPr lang="en-US" sz="2400" dirty="0" smtClean="0"/>
              <a:t>ifts, foreign aid, remittances and pensions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9506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436802"/>
            <a:ext cx="7610476" cy="44211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Current account balance </a:t>
            </a:r>
            <a:r>
              <a:rPr lang="en-US" sz="2800" dirty="0" smtClean="0"/>
              <a:t>= balance of trade in goods + balance of trade in services + net income flow + net transfers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144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Account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328906"/>
              </p:ext>
            </p:extLst>
          </p:nvPr>
        </p:nvGraphicFramePr>
        <p:xfrm>
          <a:off x="1114425" y="2278043"/>
          <a:ext cx="7610476" cy="43484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805238"/>
                <a:gridCol w="38052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Exports of goods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Imports of goods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Balance of trade in goods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Exports of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Imports of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Balance</a:t>
                      </a:r>
                      <a:r>
                        <a:rPr lang="en-US" b="1" baseline="0" dirty="0" smtClean="0"/>
                        <a:t> of trade in services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Balance of trade in goods an services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transfers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Balance on current account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212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525</TotalTime>
  <Words>727</Words>
  <Application>Microsoft Macintosh PowerPoint</Application>
  <PresentationFormat>On-screen Show (4:3)</PresentationFormat>
  <Paragraphs>128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Perception</vt:lpstr>
      <vt:lpstr>Balance of Payments</vt:lpstr>
      <vt:lpstr>Lesson Objectives</vt:lpstr>
      <vt:lpstr>Balance of Payments</vt:lpstr>
      <vt:lpstr>Balance of Payments</vt:lpstr>
      <vt:lpstr>Current Account</vt:lpstr>
      <vt:lpstr>Current Account</vt:lpstr>
      <vt:lpstr>Current Account</vt:lpstr>
      <vt:lpstr>Current Account</vt:lpstr>
      <vt:lpstr>Current Account</vt:lpstr>
      <vt:lpstr>Surplus and Deficits</vt:lpstr>
      <vt:lpstr>Capital account</vt:lpstr>
      <vt:lpstr>Capital account</vt:lpstr>
      <vt:lpstr>Capital account</vt:lpstr>
      <vt:lpstr>Financial Account</vt:lpstr>
      <vt:lpstr>Financial Account</vt:lpstr>
      <vt:lpstr>Financial Account</vt:lpstr>
      <vt:lpstr>Balance of Payments</vt:lpstr>
      <vt:lpstr>Balance of Payments</vt:lpstr>
      <vt:lpstr>Current Account and Foreign Exchange</vt:lpstr>
      <vt:lpstr>Current Account and Foreign Exchange</vt:lpstr>
      <vt:lpstr>Consequences of a current account deficit</vt:lpstr>
      <vt:lpstr>Consequences of a current account surplus</vt:lpstr>
      <vt:lpstr>How to correct a current account deficit?</vt:lpstr>
      <vt:lpstr>How to correct a current account deficit?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 of Payments</dc:title>
  <dc:creator>Chris Duke</dc:creator>
  <cp:lastModifiedBy>Teacher Tigard-Tualatin</cp:lastModifiedBy>
  <cp:revision>22</cp:revision>
  <dcterms:created xsi:type="dcterms:W3CDTF">2012-10-25T00:21:10Z</dcterms:created>
  <dcterms:modified xsi:type="dcterms:W3CDTF">2017-03-08T17:07:52Z</dcterms:modified>
</cp:coreProperties>
</file>