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2" r:id="rId9"/>
    <p:sldId id="271" r:id="rId10"/>
    <p:sldId id="263" r:id="rId11"/>
    <p:sldId id="273" r:id="rId12"/>
    <p:sldId id="265" r:id="rId13"/>
    <p:sldId id="274" r:id="rId14"/>
    <p:sldId id="266" r:id="rId15"/>
    <p:sldId id="267" r:id="rId16"/>
    <p:sldId id="268" r:id="rId17"/>
    <p:sldId id="281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F7BD2-EE0C-4B42-8E58-E213AEC306C4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D08497-0C61-3146-958A-17DE6EF79284}">
      <dgm:prSet phldrT="[Text]" custT="1"/>
      <dgm:spPr/>
      <dgm:t>
        <a:bodyPr/>
        <a:lstStyle/>
        <a:p>
          <a:r>
            <a:rPr lang="en-US" sz="2400" dirty="0" smtClean="0"/>
            <a:t>More Integration</a:t>
          </a:r>
          <a:endParaRPr lang="en-US" sz="2400" dirty="0"/>
        </a:p>
      </dgm:t>
    </dgm:pt>
    <dgm:pt modelId="{B128875F-0996-9A47-8275-F6CB78E1C8CB}" type="parTrans" cxnId="{942FB7B4-3693-1F4E-AD44-6A617C318909}">
      <dgm:prSet/>
      <dgm:spPr/>
      <dgm:t>
        <a:bodyPr/>
        <a:lstStyle/>
        <a:p>
          <a:endParaRPr lang="en-US"/>
        </a:p>
      </dgm:t>
    </dgm:pt>
    <dgm:pt modelId="{1F35AC27-25D0-BD46-A3B2-3105B06AB068}" type="sibTrans" cxnId="{942FB7B4-3693-1F4E-AD44-6A617C318909}">
      <dgm:prSet/>
      <dgm:spPr/>
      <dgm:t>
        <a:bodyPr/>
        <a:lstStyle/>
        <a:p>
          <a:endParaRPr lang="en-US"/>
        </a:p>
      </dgm:t>
    </dgm:pt>
    <dgm:pt modelId="{77A7ABD6-9C21-524F-900B-0F9AE3BF84F3}" type="pres">
      <dgm:prSet presAssocID="{E61F7BD2-EE0C-4B42-8E58-E213AEC306C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0D6FDD-5424-AD48-A7FF-A6F7340E7C6C}" type="pres">
      <dgm:prSet presAssocID="{20D08497-0C61-3146-958A-17DE6EF79284}" presName="upArrow" presStyleLbl="node1" presStyleIdx="0" presStyleCnt="1" custAng="10800000"/>
      <dgm:spPr/>
    </dgm:pt>
    <dgm:pt modelId="{A38678ED-1E7D-544B-94D4-97D0012D5D9E}" type="pres">
      <dgm:prSet presAssocID="{20D08497-0C61-3146-958A-17DE6EF79284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FFCF0D-DF9A-B349-ADAA-4F5095A11556}" type="presOf" srcId="{E61F7BD2-EE0C-4B42-8E58-E213AEC306C4}" destId="{77A7ABD6-9C21-524F-900B-0F9AE3BF84F3}" srcOrd="0" destOrd="0" presId="urn:microsoft.com/office/officeart/2005/8/layout/arrow4"/>
    <dgm:cxn modelId="{0E7AE832-B6A7-964B-A08A-5607EA8540A5}" type="presOf" srcId="{20D08497-0C61-3146-958A-17DE6EF79284}" destId="{A38678ED-1E7D-544B-94D4-97D0012D5D9E}" srcOrd="0" destOrd="0" presId="urn:microsoft.com/office/officeart/2005/8/layout/arrow4"/>
    <dgm:cxn modelId="{942FB7B4-3693-1F4E-AD44-6A617C318909}" srcId="{E61F7BD2-EE0C-4B42-8E58-E213AEC306C4}" destId="{20D08497-0C61-3146-958A-17DE6EF79284}" srcOrd="0" destOrd="0" parTransId="{B128875F-0996-9A47-8275-F6CB78E1C8CB}" sibTransId="{1F35AC27-25D0-BD46-A3B2-3105B06AB068}"/>
    <dgm:cxn modelId="{B424CBFE-7425-304F-B3FE-11D605BC7629}" type="presParOf" srcId="{77A7ABD6-9C21-524F-900B-0F9AE3BF84F3}" destId="{BF0D6FDD-5424-AD48-A7FF-A6F7340E7C6C}" srcOrd="0" destOrd="0" presId="urn:microsoft.com/office/officeart/2005/8/layout/arrow4"/>
    <dgm:cxn modelId="{6ACB3033-ED2D-754D-9DF1-C6DEFDC37F68}" type="presParOf" srcId="{77A7ABD6-9C21-524F-900B-0F9AE3BF84F3}" destId="{A38678ED-1E7D-544B-94D4-97D0012D5D9E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D6FDD-5424-AD48-A7FF-A6F7340E7C6C}">
      <dsp:nvSpPr>
        <dsp:cNvPr id="0" name=""/>
        <dsp:cNvSpPr/>
      </dsp:nvSpPr>
      <dsp:spPr>
        <a:xfrm rot="10800000">
          <a:off x="179301" y="0"/>
          <a:ext cx="1182206" cy="113067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8678ED-1E7D-544B-94D4-97D0012D5D9E}">
      <dsp:nvSpPr>
        <dsp:cNvPr id="0" name=""/>
        <dsp:cNvSpPr/>
      </dsp:nvSpPr>
      <dsp:spPr>
        <a:xfrm>
          <a:off x="1396973" y="0"/>
          <a:ext cx="2006168" cy="1130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More Integration</a:t>
          </a:r>
          <a:endParaRPr lang="en-US" sz="2400" kern="1200" dirty="0"/>
        </a:p>
      </dsp:txBody>
      <dsp:txXfrm>
        <a:off x="1396973" y="0"/>
        <a:ext cx="2006168" cy="1130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F76AAD1-B795-0845-A434-90F94A8495D4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F0D198-749D-1543-8D07-7B6203716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9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Customs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56058"/>
            <a:ext cx="7610476" cy="30247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Group of countries that do the same things as a free trade area </a:t>
            </a:r>
            <a:r>
              <a:rPr lang="en-US" sz="2400" b="1" dirty="0" smtClean="0"/>
              <a:t>BUT ALSO</a:t>
            </a:r>
            <a:r>
              <a:rPr lang="en-US" sz="2400" dirty="0" smtClean="0"/>
              <a:t> have common policies towards non-member countries. </a:t>
            </a:r>
          </a:p>
          <a:p>
            <a:r>
              <a:rPr lang="en-US" sz="2400" dirty="0" smtClean="0"/>
              <a:t>Countries are not free to decide their own trade policies</a:t>
            </a:r>
          </a:p>
          <a:p>
            <a:r>
              <a:rPr lang="en-US" sz="2400" dirty="0" smtClean="0"/>
              <a:t>Examples: CEFTA, SACU, PARTA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132" y="5347697"/>
            <a:ext cx="15875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8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Customs Union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06916" y="2334922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Thailand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13423" y="4590124"/>
            <a:ext cx="1829312" cy="18702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Vietnam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451" y="4590124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Laos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25467" y="3495557"/>
            <a:ext cx="1788346" cy="1760982"/>
          </a:xfrm>
          <a:prstGeom prst="ellipse">
            <a:avLst/>
          </a:prstGeom>
          <a:solidFill>
            <a:srgbClr val="E0760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United States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30234" y="4273876"/>
            <a:ext cx="177520" cy="316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13423" y="4273876"/>
            <a:ext cx="245797" cy="316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53551" y="5448167"/>
            <a:ext cx="3413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-Right Arrow 12"/>
          <p:cNvSpPr/>
          <p:nvPr/>
        </p:nvSpPr>
        <p:spPr>
          <a:xfrm>
            <a:off x="5926445" y="4137326"/>
            <a:ext cx="966880" cy="57787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Brace 5"/>
          <p:cNvSpPr/>
          <p:nvPr/>
        </p:nvSpPr>
        <p:spPr>
          <a:xfrm>
            <a:off x="27316" y="2362232"/>
            <a:ext cx="5598716" cy="4125421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Common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56058"/>
            <a:ext cx="7610476" cy="30247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Group of countries that do the same things as a customs union </a:t>
            </a:r>
            <a:r>
              <a:rPr lang="en-US" sz="2400" b="1" dirty="0" smtClean="0"/>
              <a:t>BUT ALSO</a:t>
            </a:r>
            <a:r>
              <a:rPr lang="en-US" sz="2400" dirty="0" smtClean="0"/>
              <a:t> eliminate all restrictions on the movement of factors of production (labor, capital)</a:t>
            </a:r>
          </a:p>
          <a:p>
            <a:r>
              <a:rPr lang="en-US" sz="2400" dirty="0" smtClean="0"/>
              <a:t>Examples: EEC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174" y="5280849"/>
            <a:ext cx="1739118" cy="115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1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Market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06916" y="2334922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Thailand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13423" y="4590124"/>
            <a:ext cx="1829312" cy="18702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Vietnam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451" y="4590124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Laos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25467" y="3495557"/>
            <a:ext cx="1788346" cy="1760982"/>
          </a:xfrm>
          <a:prstGeom prst="ellipse">
            <a:avLst/>
          </a:prstGeom>
          <a:solidFill>
            <a:srgbClr val="E0760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United States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30234" y="4273876"/>
            <a:ext cx="177520" cy="316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13423" y="4273876"/>
            <a:ext cx="245797" cy="316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53551" y="5448167"/>
            <a:ext cx="3413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-Right Arrow 12"/>
          <p:cNvSpPr/>
          <p:nvPr/>
        </p:nvSpPr>
        <p:spPr>
          <a:xfrm>
            <a:off x="5926445" y="4137326"/>
            <a:ext cx="966880" cy="57787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Brace 5"/>
          <p:cNvSpPr/>
          <p:nvPr/>
        </p:nvSpPr>
        <p:spPr>
          <a:xfrm>
            <a:off x="27316" y="2362232"/>
            <a:ext cx="5598716" cy="4125421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9220" y="4137326"/>
            <a:ext cx="232151" cy="3277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53551" y="5256539"/>
            <a:ext cx="3413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857135" y="4137326"/>
            <a:ext cx="163865" cy="3277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9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Trading Blocs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56598"/>
            <a:ext cx="7610476" cy="38097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Increased competition</a:t>
            </a:r>
          </a:p>
          <a:p>
            <a:r>
              <a:rPr lang="en-US" sz="2800" dirty="0" smtClean="0"/>
              <a:t>Larger Markets</a:t>
            </a:r>
          </a:p>
          <a:p>
            <a:r>
              <a:rPr lang="en-US" sz="2800" dirty="0" smtClean="0"/>
              <a:t>Lower Prices</a:t>
            </a:r>
          </a:p>
          <a:p>
            <a:r>
              <a:rPr lang="en-US" sz="2800" dirty="0" smtClean="0"/>
              <a:t>Increased Investment</a:t>
            </a:r>
          </a:p>
        </p:txBody>
      </p:sp>
    </p:spTree>
    <p:extLst>
      <p:ext uri="{BB962C8B-B14F-4D97-AF65-F5344CB8AC3E}">
        <p14:creationId xmlns:p14="http://schemas.microsoft.com/office/powerpoint/2010/main" val="192465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Trading Blocs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56598"/>
            <a:ext cx="7610476" cy="38097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Better use of Resources</a:t>
            </a:r>
          </a:p>
          <a:p>
            <a:r>
              <a:rPr lang="en-US" sz="2800" dirty="0" smtClean="0"/>
              <a:t>Economic Growth</a:t>
            </a:r>
          </a:p>
          <a:p>
            <a:r>
              <a:rPr lang="en-US" sz="2800" dirty="0" smtClean="0"/>
              <a:t>Friendship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936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Trading Blocs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56598"/>
            <a:ext cx="7610476" cy="38097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Trading blocs may create obstacles to global free trade</a:t>
            </a:r>
          </a:p>
          <a:p>
            <a:r>
              <a:rPr lang="en-US" sz="2800" dirty="0" smtClean="0"/>
              <a:t>Unequal distribution of gains and losses within a trading bloc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1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Blocs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ASEAN</a:t>
            </a:r>
          </a:p>
          <a:p>
            <a:r>
              <a:rPr lang="en-US" sz="2800" dirty="0" smtClean="0"/>
              <a:t>UNASUR</a:t>
            </a:r>
          </a:p>
          <a:p>
            <a:r>
              <a:rPr lang="en-US" sz="2800" dirty="0" smtClean="0"/>
              <a:t>ECOWAS</a:t>
            </a:r>
          </a:p>
          <a:p>
            <a:r>
              <a:rPr lang="en-US" sz="2800" dirty="0" smtClean="0"/>
              <a:t>APTA</a:t>
            </a:r>
          </a:p>
          <a:p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NAFTA</a:t>
            </a:r>
          </a:p>
          <a:p>
            <a:r>
              <a:rPr lang="en-US" sz="2800" dirty="0"/>
              <a:t>SAARC</a:t>
            </a:r>
          </a:p>
          <a:p>
            <a:r>
              <a:rPr lang="en-US" sz="2800" dirty="0"/>
              <a:t>SACU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923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Monetary Union </a:t>
            </a:r>
            <a:r>
              <a:rPr lang="en-US" sz="2800" dirty="0" smtClean="0"/>
              <a:t>– when member countries use the same currency and share a central bank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033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more exchange rate changes</a:t>
            </a:r>
          </a:p>
          <a:p>
            <a:r>
              <a:rPr lang="en-US" sz="2400" dirty="0" smtClean="0"/>
              <a:t>No more exchange costs</a:t>
            </a:r>
          </a:p>
          <a:p>
            <a:r>
              <a:rPr lang="en-US" sz="2400" dirty="0" smtClean="0"/>
              <a:t>Greater investment from foreign countries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744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Economic Integration </a:t>
            </a:r>
            <a:r>
              <a:rPr lang="en-US" sz="2800" dirty="0" smtClean="0"/>
              <a:t>– economic cooperation between countries and coordination of their economic policies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78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Individual countries can no longer control their own exchange rate</a:t>
            </a:r>
          </a:p>
          <a:p>
            <a:r>
              <a:rPr lang="en-US" sz="2400" dirty="0"/>
              <a:t>Individual countries </a:t>
            </a:r>
            <a:r>
              <a:rPr lang="en-US" sz="2400" dirty="0" smtClean="0"/>
              <a:t>lose their central bank and control of monetary policy</a:t>
            </a:r>
          </a:p>
          <a:p>
            <a:r>
              <a:rPr lang="en-US" sz="2400" dirty="0" smtClean="0"/>
              <a:t>Less control of fiscal policy (government spending)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39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Economic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Preferential Trade Agreements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Trading Blocs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Monetary Unions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004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22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agreement between two or more countries to lower trade barriers between each other, on certain products.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200" b="1" dirty="0" smtClean="0"/>
              <a:t>Bilateral Trade Agreements</a:t>
            </a:r>
            <a:r>
              <a:rPr lang="en-US" sz="2200" dirty="0" smtClean="0"/>
              <a:t> – Between two countries</a:t>
            </a:r>
          </a:p>
          <a:p>
            <a:pPr lvl="1"/>
            <a:r>
              <a:rPr lang="en-US" sz="2200" b="1" dirty="0" smtClean="0"/>
              <a:t>Multi-lateral Trade Agreements</a:t>
            </a:r>
            <a:r>
              <a:rPr lang="en-US" sz="2200" dirty="0" smtClean="0"/>
              <a:t> – Agreement between many countries</a:t>
            </a:r>
          </a:p>
        </p:txBody>
      </p:sp>
    </p:spTree>
    <p:extLst>
      <p:ext uri="{BB962C8B-B14F-4D97-AF65-F5344CB8AC3E}">
        <p14:creationId xmlns:p14="http://schemas.microsoft.com/office/powerpoint/2010/main" val="12331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Bilateral Trade Agreement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73946" y="3386323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Thailand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359225" y="3754996"/>
            <a:ext cx="2594528" cy="107870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Agricultural Products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86317" y="3318048"/>
            <a:ext cx="1829312" cy="18702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Australia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00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Multilateral Trade Agreement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73946" y="2198377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Thailand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86317" y="2130102"/>
            <a:ext cx="1829312" cy="18702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Australia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73946" y="4849561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India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27283" y="4849561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Russia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17844" y="3140548"/>
            <a:ext cx="3140743" cy="273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62292" y="3741348"/>
            <a:ext cx="3496295" cy="17204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22256" y="3741348"/>
            <a:ext cx="3331919" cy="17204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61539" y="4123676"/>
            <a:ext cx="0" cy="4642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22256" y="5885113"/>
            <a:ext cx="3236331" cy="273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346607" y="4123676"/>
            <a:ext cx="0" cy="5734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56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Blocs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group of countries that have agreed to reduce trade barriers to encourage free trade.</a:t>
            </a:r>
          </a:p>
          <a:p>
            <a:endParaRPr lang="en-US" sz="2400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sz="2200" dirty="0" smtClean="0"/>
              <a:t>Free Trade Area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200" dirty="0" smtClean="0"/>
              <a:t>Customs Union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200" dirty="0" smtClean="0"/>
              <a:t>Common Market</a:t>
            </a:r>
            <a:endParaRPr lang="en-US" sz="2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1021846"/>
              </p:ext>
            </p:extLst>
          </p:nvPr>
        </p:nvGraphicFramePr>
        <p:xfrm>
          <a:off x="5125061" y="4174813"/>
          <a:ext cx="3582443" cy="1130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47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Free Trade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56058"/>
            <a:ext cx="7610476" cy="3024791"/>
          </a:xfrm>
        </p:spPr>
        <p:txBody>
          <a:bodyPr>
            <a:normAutofit/>
          </a:bodyPr>
          <a:lstStyle/>
          <a:p>
            <a:r>
              <a:rPr lang="en-US" dirty="0" smtClean="0"/>
              <a:t>Group of countries that agree to slowly eliminate trade barriers</a:t>
            </a:r>
          </a:p>
          <a:p>
            <a:r>
              <a:rPr lang="en-US" dirty="0" smtClean="0"/>
              <a:t>Each country still has its own trade policies towards non-member countries</a:t>
            </a:r>
          </a:p>
          <a:p>
            <a:r>
              <a:rPr lang="en-US" dirty="0" smtClean="0"/>
              <a:t>There may be free trade in some products and protection in others</a:t>
            </a:r>
          </a:p>
          <a:p>
            <a:r>
              <a:rPr lang="en-US" dirty="0" smtClean="0"/>
              <a:t>Examples: NAFTA, ASEAN, SAARC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990" y="5487526"/>
            <a:ext cx="1583339" cy="1056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860208" y="5487526"/>
            <a:ext cx="1085655" cy="10885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402" y="5470814"/>
            <a:ext cx="1098874" cy="120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4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Trade Area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92851" y="2334922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Thailand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799358" y="4590124"/>
            <a:ext cx="1829312" cy="18702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Vietnam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1386" y="4590124"/>
            <a:ext cx="1788346" cy="1760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Laos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72661" y="2334922"/>
            <a:ext cx="1788346" cy="1760982"/>
          </a:xfrm>
          <a:prstGeom prst="ellipse">
            <a:avLst/>
          </a:prstGeom>
          <a:solidFill>
            <a:srgbClr val="E0760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United States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816169" y="4273876"/>
            <a:ext cx="177520" cy="316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99358" y="4273876"/>
            <a:ext cx="245797" cy="316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39486" y="5448167"/>
            <a:ext cx="3413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-Right Arrow 12"/>
          <p:cNvSpPr/>
          <p:nvPr/>
        </p:nvSpPr>
        <p:spPr>
          <a:xfrm>
            <a:off x="3454817" y="2744566"/>
            <a:ext cx="2635493" cy="106505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011533" y="4095904"/>
            <a:ext cx="1679615" cy="11474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093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1605</TotalTime>
  <Words>376</Words>
  <Application>Microsoft Macintosh PowerPoint</Application>
  <PresentationFormat>On-screen Show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Perception</vt:lpstr>
      <vt:lpstr>Economic Integration</vt:lpstr>
      <vt:lpstr>Economic Integration</vt:lpstr>
      <vt:lpstr>Kinds of Economic Integration</vt:lpstr>
      <vt:lpstr>Preferential Trade Agreements</vt:lpstr>
      <vt:lpstr>Bilateral Trade Agreement</vt:lpstr>
      <vt:lpstr>Multilateral Trade Agreement</vt:lpstr>
      <vt:lpstr>Trading Blocs</vt:lpstr>
      <vt:lpstr>1. Free Trade Area</vt:lpstr>
      <vt:lpstr>Free Trade Area</vt:lpstr>
      <vt:lpstr>2. Customs Union</vt:lpstr>
      <vt:lpstr>Customs Union</vt:lpstr>
      <vt:lpstr>3. Common Market</vt:lpstr>
      <vt:lpstr>Common Market</vt:lpstr>
      <vt:lpstr>Advantages of Trading Blocs</vt:lpstr>
      <vt:lpstr>Advantages of Trading Blocs</vt:lpstr>
      <vt:lpstr>Disadvantages of Trading Blocs</vt:lpstr>
      <vt:lpstr>Trade Blocs</vt:lpstr>
      <vt:lpstr>Monetary Union</vt:lpstr>
      <vt:lpstr>Advantages</vt:lpstr>
      <vt:lpstr>Disadvantages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Integration (บูรณาการ)</dc:title>
  <dc:creator>Chris Duke</dc:creator>
  <cp:lastModifiedBy>Teacher Tigard-Tualatin</cp:lastModifiedBy>
  <cp:revision>20</cp:revision>
  <dcterms:created xsi:type="dcterms:W3CDTF">2012-10-30T00:17:20Z</dcterms:created>
  <dcterms:modified xsi:type="dcterms:W3CDTF">2017-03-08T17:09:19Z</dcterms:modified>
</cp:coreProperties>
</file>