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5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CE1774-0148-6C45-93AF-89BA4D5BADDD}" type="datetimeFigureOut">
              <a:rPr lang="en-US" smtClean="0"/>
              <a:t>12/9/14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EF9E19-A278-084D-AB73-3BBCE0FC2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757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0107-3A20-CE4E-BD0E-4A3103905D8A}" type="datetimeFigureOut">
              <a:rPr lang="en-US" smtClean="0"/>
              <a:t>12/9/14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186D4-BB0C-D041-847B-11D1B485C1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BAC60107-3A20-CE4E-BD0E-4A3103905D8A}" type="datetimeFigureOut">
              <a:rPr lang="en-US" smtClean="0"/>
              <a:t>12/9/14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186D4-BB0C-D041-847B-11D1B485C1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0107-3A20-CE4E-BD0E-4A3103905D8A}" type="datetimeFigureOut">
              <a:rPr lang="en-US" smtClean="0"/>
              <a:t>12/9/14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BAC60107-3A20-CE4E-BD0E-4A3103905D8A}" type="datetimeFigureOut">
              <a:rPr lang="en-US" smtClean="0"/>
              <a:t>12/9/14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BAC60107-3A20-CE4E-BD0E-4A3103905D8A}" type="datetimeFigureOut">
              <a:rPr lang="en-US" smtClean="0"/>
              <a:t>12/9/14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0107-3A20-CE4E-BD0E-4A3103905D8A}" type="datetimeFigureOut">
              <a:rPr lang="en-US" smtClean="0"/>
              <a:t>12/9/14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186D4-BB0C-D041-847B-11D1B485C1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0107-3A20-CE4E-BD0E-4A3103905D8A}" type="datetimeFigureOut">
              <a:rPr lang="en-US" smtClean="0"/>
              <a:t>12/9/14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186D4-BB0C-D041-847B-11D1B485C1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0107-3A20-CE4E-BD0E-4A3103905D8A}" type="datetimeFigureOut">
              <a:rPr lang="en-US" smtClean="0"/>
              <a:t>12/9/14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186D4-BB0C-D041-847B-11D1B485C1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0107-3A20-CE4E-BD0E-4A3103905D8A}" type="datetimeFigureOut">
              <a:rPr lang="en-US" smtClean="0"/>
              <a:t>12/9/14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0107-3A20-CE4E-BD0E-4A3103905D8A}" type="datetimeFigureOut">
              <a:rPr lang="en-US" smtClean="0"/>
              <a:t>12/9/14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186D4-BB0C-D041-847B-11D1B485C1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BAC60107-3A20-CE4E-BD0E-4A3103905D8A}" type="datetimeFigureOut">
              <a:rPr lang="en-US" smtClean="0"/>
              <a:t>12/9/14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186D4-BB0C-D041-847B-11D1B485C1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BAC60107-3A20-CE4E-BD0E-4A3103905D8A}" type="datetimeFigureOut">
              <a:rPr lang="en-US" smtClean="0"/>
              <a:t>12/9/14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186D4-BB0C-D041-847B-11D1B485C119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0107-3A20-CE4E-BD0E-4A3103905D8A}" type="datetimeFigureOut">
              <a:rPr lang="en-US" smtClean="0"/>
              <a:t>12/9/14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186D4-BB0C-D041-847B-11D1B485C1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0107-3A20-CE4E-BD0E-4A3103905D8A}" type="datetimeFigureOut">
              <a:rPr lang="en-US" smtClean="0"/>
              <a:t>12/9/14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186D4-BB0C-D041-847B-11D1B485C1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BAC60107-3A20-CE4E-BD0E-4A3103905D8A}" type="datetimeFigureOut">
              <a:rPr lang="en-US" smtClean="0"/>
              <a:t>12/9/14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186D4-BB0C-D041-847B-11D1B485C1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AC60107-3A20-CE4E-BD0E-4A3103905D8A}" type="datetimeFigureOut">
              <a:rPr lang="en-US" smtClean="0"/>
              <a:t>12/9/14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B2186D4-BB0C-D041-847B-11D1B485C11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Foreign Aid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214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Foreign Aid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Assistance that is given to a country that would not have been provided through normal market forces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4081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Foreign Aid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Governments – official development assistance (ODA)</a:t>
            </a:r>
          </a:p>
          <a:p>
            <a:r>
              <a:rPr lang="en-US" sz="2800" dirty="0" smtClean="0"/>
              <a:t>Non-governmental organizations (NGO) – unofficial aid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8828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Foreign Aid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Humanitarian Aid</a:t>
            </a:r>
          </a:p>
          <a:p>
            <a:pPr marL="857250" lvl="1" indent="-514350"/>
            <a:r>
              <a:rPr lang="en-US" sz="2600" dirty="0" smtClean="0"/>
              <a:t>Food Aid</a:t>
            </a:r>
          </a:p>
          <a:p>
            <a:pPr marL="857250" lvl="1" indent="-514350"/>
            <a:r>
              <a:rPr lang="en-US" sz="2600" dirty="0" smtClean="0"/>
              <a:t>Medical Aid</a:t>
            </a:r>
          </a:p>
          <a:p>
            <a:pPr marL="857250" lvl="1" indent="-514350"/>
            <a:r>
              <a:rPr lang="en-US" sz="2600" dirty="0" smtClean="0"/>
              <a:t>Emergency relief aid</a:t>
            </a:r>
          </a:p>
          <a:p>
            <a:pPr marL="342900" lvl="1" indent="0">
              <a:buNone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393973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Foreign Aid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2526918"/>
            <a:ext cx="7610476" cy="42624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sz="2800" dirty="0" smtClean="0"/>
              <a:t>Development Aid (</a:t>
            </a:r>
            <a:r>
              <a:rPr lang="en-US" sz="2600" dirty="0"/>
              <a:t>l</a:t>
            </a:r>
            <a:r>
              <a:rPr lang="en-US" sz="2600" dirty="0" smtClean="0"/>
              <a:t>ong run aim of economic development)</a:t>
            </a:r>
          </a:p>
          <a:p>
            <a:pPr marL="800100" lvl="1" indent="-457200"/>
            <a:r>
              <a:rPr lang="en-US" sz="2600" dirty="0" smtClean="0"/>
              <a:t>Grants</a:t>
            </a:r>
          </a:p>
          <a:p>
            <a:pPr marL="800100" lvl="1" indent="-457200"/>
            <a:r>
              <a:rPr lang="en-US" sz="2600" dirty="0" smtClean="0"/>
              <a:t>Long-term loans</a:t>
            </a:r>
          </a:p>
          <a:p>
            <a:pPr marL="800100" lvl="1" indent="-457200"/>
            <a:r>
              <a:rPr lang="en-US" sz="2600" dirty="0" smtClean="0"/>
              <a:t>Project Aid (schools, hospitals, infrastructure)</a:t>
            </a:r>
          </a:p>
          <a:p>
            <a:pPr marL="800100" lvl="1" indent="-457200"/>
            <a:r>
              <a:rPr lang="en-US" sz="2600" dirty="0" smtClean="0"/>
              <a:t>Program Aid (technical aid, commodity aid)</a:t>
            </a:r>
          </a:p>
          <a:p>
            <a:pPr marL="800100" lvl="1" indent="-457200"/>
            <a:r>
              <a:rPr lang="en-US" sz="2600" dirty="0"/>
              <a:t>Tied Aid</a:t>
            </a:r>
          </a:p>
          <a:p>
            <a:pPr marL="800100" lvl="1" indent="-457200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8126644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countries give?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2526918"/>
            <a:ext cx="7610476" cy="426243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All the good/moral reasons but…</a:t>
            </a:r>
          </a:p>
          <a:p>
            <a:r>
              <a:rPr lang="en-US" sz="2800" dirty="0" smtClean="0"/>
              <a:t>Political reasons</a:t>
            </a:r>
          </a:p>
          <a:p>
            <a:r>
              <a:rPr lang="en-US" sz="2800" dirty="0" smtClean="0"/>
              <a:t>Tied aid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5688702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with aid?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2526918"/>
            <a:ext cx="7610476" cy="426243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Large quantities of food aid may hurt local producers</a:t>
            </a:r>
          </a:p>
          <a:p>
            <a:r>
              <a:rPr lang="en-US" sz="2600" dirty="0" smtClean="0"/>
              <a:t>Dependency issues</a:t>
            </a:r>
          </a:p>
          <a:p>
            <a:r>
              <a:rPr lang="en-US" sz="2600" dirty="0" smtClean="0"/>
              <a:t>Aid focused on modern sector may increase income inequality</a:t>
            </a:r>
          </a:p>
          <a:p>
            <a:r>
              <a:rPr lang="en-US" sz="2600" dirty="0" smtClean="0"/>
              <a:t>Strings attached</a:t>
            </a:r>
          </a:p>
          <a:p>
            <a:r>
              <a:rPr lang="en-US" sz="2600" dirty="0" smtClean="0"/>
              <a:t>Burdensome loan repayments (more later)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490503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29</TotalTime>
  <Words>142</Words>
  <Application>Microsoft Macintosh PowerPoint</Application>
  <PresentationFormat>On-screen Show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Perception</vt:lpstr>
      <vt:lpstr>Foreign Aid</vt:lpstr>
      <vt:lpstr>Foreign Aid</vt:lpstr>
      <vt:lpstr>Foreign Aid Sources</vt:lpstr>
      <vt:lpstr>Foreign Aid Types</vt:lpstr>
      <vt:lpstr>Foreign Aid Types</vt:lpstr>
      <vt:lpstr>Why do countries give?</vt:lpstr>
      <vt:lpstr>Problems with aid?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Foreign Aid</dc:title>
  <dc:creator>ladmin</dc:creator>
  <cp:lastModifiedBy>ladmin</cp:lastModifiedBy>
  <cp:revision>3</cp:revision>
  <dcterms:created xsi:type="dcterms:W3CDTF">2014-12-09T09:32:47Z</dcterms:created>
  <dcterms:modified xsi:type="dcterms:W3CDTF">2014-12-09T10:02:02Z</dcterms:modified>
</cp:coreProperties>
</file>