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1" r:id="rId2"/>
    <p:sldId id="319" r:id="rId3"/>
    <p:sldId id="320" r:id="rId4"/>
    <p:sldId id="256" r:id="rId5"/>
    <p:sldId id="309" r:id="rId6"/>
    <p:sldId id="298" r:id="rId7"/>
    <p:sldId id="299" r:id="rId8"/>
    <p:sldId id="300" r:id="rId9"/>
    <p:sldId id="301" r:id="rId10"/>
    <p:sldId id="297" r:id="rId11"/>
    <p:sldId id="302" r:id="rId12"/>
    <p:sldId id="303" r:id="rId13"/>
    <p:sldId id="304" r:id="rId14"/>
    <p:sldId id="305" r:id="rId15"/>
    <p:sldId id="306" r:id="rId16"/>
    <p:sldId id="307" r:id="rId17"/>
    <p:sldId id="310" r:id="rId18"/>
    <p:sldId id="311" r:id="rId19"/>
    <p:sldId id="312" r:id="rId20"/>
    <p:sldId id="313" r:id="rId21"/>
    <p:sldId id="316" r:id="rId22"/>
    <p:sldId id="314" r:id="rId23"/>
    <p:sldId id="315" r:id="rId24"/>
    <p:sldId id="318" r:id="rId25"/>
    <p:sldId id="31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6" d="100"/>
          <a:sy n="56" d="100"/>
        </p:scale>
        <p:origin x="-14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7C01A5-3A20-AC43-9DD3-848CF1830D7A}" type="doc">
      <dgm:prSet loTypeId="urn:microsoft.com/office/officeart/2005/8/layout/venn1" loCatId="" qsTypeId="urn:microsoft.com/office/officeart/2005/8/quickstyle/3D4" qsCatId="3D" csTypeId="urn:microsoft.com/office/officeart/2005/8/colors/accent1_2" csCatId="accent1" phldr="1"/>
      <dgm:spPr/>
    </dgm:pt>
    <dgm:pt modelId="{99517308-29FD-0D49-A10C-8010BF06B45F}">
      <dgm:prSet phldrT="[Text]" custT="1"/>
      <dgm:spPr/>
      <dgm:t>
        <a:bodyPr/>
        <a:lstStyle/>
        <a:p>
          <a:r>
            <a:rPr lang="en-US" sz="2000" dirty="0" smtClean="0"/>
            <a:t>Thailand</a:t>
          </a:r>
        </a:p>
        <a:p>
          <a:r>
            <a:rPr lang="en-US" sz="2000" dirty="0" smtClean="0"/>
            <a:t>$345,672,232,116</a:t>
          </a:r>
        </a:p>
        <a:p>
          <a:r>
            <a:rPr lang="en-US" sz="2000" dirty="0" smtClean="0"/>
            <a:t>29</a:t>
          </a:r>
          <a:r>
            <a:rPr lang="en-US" sz="2000" baseline="30000" dirty="0" smtClean="0"/>
            <a:t>th</a:t>
          </a:r>
          <a:endParaRPr lang="en-US" sz="2000" dirty="0"/>
        </a:p>
      </dgm:t>
    </dgm:pt>
    <dgm:pt modelId="{28BFE300-63A0-414E-86F1-5BED8784D216}" type="parTrans" cxnId="{FF8D54CD-7B82-3A43-8064-1CD2958DC6F4}">
      <dgm:prSet/>
      <dgm:spPr/>
      <dgm:t>
        <a:bodyPr/>
        <a:lstStyle/>
        <a:p>
          <a:endParaRPr lang="en-US"/>
        </a:p>
      </dgm:t>
    </dgm:pt>
    <dgm:pt modelId="{9C74E99D-4A6B-074E-B924-CC07BBCC82AC}" type="sibTrans" cxnId="{FF8D54CD-7B82-3A43-8064-1CD2958DC6F4}">
      <dgm:prSet/>
      <dgm:spPr/>
      <dgm:t>
        <a:bodyPr/>
        <a:lstStyle/>
        <a:p>
          <a:endParaRPr lang="en-US"/>
        </a:p>
      </dgm:t>
    </dgm:pt>
    <dgm:pt modelId="{842B956A-B4D5-D34A-BDBF-BBE9B4FD0EF9}">
      <dgm:prSet phldrT="[Text]" custT="1"/>
      <dgm:spPr/>
      <dgm:t>
        <a:bodyPr/>
        <a:lstStyle/>
        <a:p>
          <a:pPr algn="l"/>
          <a:r>
            <a:rPr lang="en-US" sz="1600" dirty="0" smtClean="0"/>
            <a:t>United Arab Emirates</a:t>
          </a:r>
        </a:p>
        <a:p>
          <a:pPr algn="l"/>
          <a:r>
            <a:rPr lang="en-US" sz="1600" dirty="0" smtClean="0"/>
            <a:t>$360,245,074,960</a:t>
          </a:r>
        </a:p>
        <a:p>
          <a:pPr algn="l"/>
          <a:r>
            <a:rPr lang="en-US" sz="1600" dirty="0" smtClean="0"/>
            <a:t>28th</a:t>
          </a:r>
          <a:endParaRPr lang="en-US" sz="1600" dirty="0"/>
        </a:p>
      </dgm:t>
    </dgm:pt>
    <dgm:pt modelId="{BC3AB238-0CCB-5F42-AB36-FF73E0D7045D}" type="parTrans" cxnId="{BADB6B7B-E5E9-704A-8C1B-45F3F9E6C2EC}">
      <dgm:prSet/>
      <dgm:spPr/>
      <dgm:t>
        <a:bodyPr/>
        <a:lstStyle/>
        <a:p>
          <a:endParaRPr lang="en-US"/>
        </a:p>
      </dgm:t>
    </dgm:pt>
    <dgm:pt modelId="{22A61D29-D9C5-EE48-A53E-8CFDB5EF7DEC}" type="sibTrans" cxnId="{BADB6B7B-E5E9-704A-8C1B-45F3F9E6C2EC}">
      <dgm:prSet/>
      <dgm:spPr/>
      <dgm:t>
        <a:bodyPr/>
        <a:lstStyle/>
        <a:p>
          <a:endParaRPr lang="en-US"/>
        </a:p>
      </dgm:t>
    </dgm:pt>
    <dgm:pt modelId="{4768F30C-F4E2-0D49-A42A-749AE5248946}">
      <dgm:prSet phldrT="[Text]" custT="1"/>
      <dgm:spPr/>
      <dgm:t>
        <a:bodyPr/>
        <a:lstStyle/>
        <a:p>
          <a:pPr algn="r"/>
          <a:r>
            <a:rPr lang="en-US" sz="1600" dirty="0" smtClean="0"/>
            <a:t>Denmark</a:t>
          </a:r>
        </a:p>
        <a:p>
          <a:pPr algn="r"/>
          <a:r>
            <a:rPr lang="en-US" sz="1600" dirty="0" smtClean="0"/>
            <a:t>$333,616,014,898</a:t>
          </a:r>
        </a:p>
        <a:p>
          <a:pPr algn="r"/>
          <a:r>
            <a:rPr lang="en-US" sz="1600" dirty="0" smtClean="0"/>
            <a:t>30</a:t>
          </a:r>
          <a:r>
            <a:rPr lang="en-US" sz="1600" baseline="30000" dirty="0" smtClean="0"/>
            <a:t>th</a:t>
          </a:r>
          <a:endParaRPr lang="en-US" sz="1600" dirty="0"/>
        </a:p>
      </dgm:t>
    </dgm:pt>
    <dgm:pt modelId="{4117604E-3490-4449-B1BC-251E9639E497}" type="parTrans" cxnId="{CB8996EC-D02F-784A-87DF-7A0A96584F0F}">
      <dgm:prSet/>
      <dgm:spPr/>
      <dgm:t>
        <a:bodyPr/>
        <a:lstStyle/>
        <a:p>
          <a:endParaRPr lang="en-US"/>
        </a:p>
      </dgm:t>
    </dgm:pt>
    <dgm:pt modelId="{B30C4676-7F01-6942-BAD9-DBA3593E70EA}" type="sibTrans" cxnId="{CB8996EC-D02F-784A-87DF-7A0A96584F0F}">
      <dgm:prSet/>
      <dgm:spPr/>
      <dgm:t>
        <a:bodyPr/>
        <a:lstStyle/>
        <a:p>
          <a:endParaRPr lang="en-US"/>
        </a:p>
      </dgm:t>
    </dgm:pt>
    <dgm:pt modelId="{115A9E9D-A48F-AC4A-897A-079F204A9C06}" type="pres">
      <dgm:prSet presAssocID="{357C01A5-3A20-AC43-9DD3-848CF1830D7A}" presName="compositeShape" presStyleCnt="0">
        <dgm:presLayoutVars>
          <dgm:chMax val="7"/>
          <dgm:dir/>
          <dgm:resizeHandles val="exact"/>
        </dgm:presLayoutVars>
      </dgm:prSet>
      <dgm:spPr/>
    </dgm:pt>
    <dgm:pt modelId="{B465D295-66FA-C944-A4D4-291D3BCBEB99}" type="pres">
      <dgm:prSet presAssocID="{99517308-29FD-0D49-A10C-8010BF06B45F}" presName="circ1" presStyleLbl="vennNode1" presStyleIdx="0" presStyleCnt="3"/>
      <dgm:spPr/>
      <dgm:t>
        <a:bodyPr/>
        <a:lstStyle/>
        <a:p>
          <a:endParaRPr lang="en-US"/>
        </a:p>
      </dgm:t>
    </dgm:pt>
    <dgm:pt modelId="{AD836D6B-06CA-CD49-8D73-98CEE9250046}" type="pres">
      <dgm:prSet presAssocID="{99517308-29FD-0D49-A10C-8010BF06B45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C187B9-E82F-6C4E-BD8C-F4F71B74C5EA}" type="pres">
      <dgm:prSet presAssocID="{842B956A-B4D5-D34A-BDBF-BBE9B4FD0EF9}" presName="circ2" presStyleLbl="vennNode1" presStyleIdx="1" presStyleCnt="3" custLinFactNeighborX="64868" custLinFactNeighborY="2083"/>
      <dgm:spPr/>
      <dgm:t>
        <a:bodyPr/>
        <a:lstStyle/>
        <a:p>
          <a:endParaRPr lang="en-US"/>
        </a:p>
      </dgm:t>
    </dgm:pt>
    <dgm:pt modelId="{2C75CAF6-C943-1947-92FF-DB19B2E17632}" type="pres">
      <dgm:prSet presAssocID="{842B956A-B4D5-D34A-BDBF-BBE9B4FD0EF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E328CD-2575-1A42-9328-258FF5DA9004}" type="pres">
      <dgm:prSet presAssocID="{4768F30C-F4E2-0D49-A42A-749AE5248946}" presName="circ3" presStyleLbl="vennNode1" presStyleIdx="2" presStyleCnt="3" custLinFactNeighborX="-64973" custLinFactNeighborY="2083"/>
      <dgm:spPr/>
      <dgm:t>
        <a:bodyPr/>
        <a:lstStyle/>
        <a:p>
          <a:endParaRPr lang="en-US"/>
        </a:p>
      </dgm:t>
    </dgm:pt>
    <dgm:pt modelId="{9FDBE77E-3FCB-BF43-81D7-5E767B82005D}" type="pres">
      <dgm:prSet presAssocID="{4768F30C-F4E2-0D49-A42A-749AE524894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8D54CD-7B82-3A43-8064-1CD2958DC6F4}" srcId="{357C01A5-3A20-AC43-9DD3-848CF1830D7A}" destId="{99517308-29FD-0D49-A10C-8010BF06B45F}" srcOrd="0" destOrd="0" parTransId="{28BFE300-63A0-414E-86F1-5BED8784D216}" sibTransId="{9C74E99D-4A6B-074E-B924-CC07BBCC82AC}"/>
    <dgm:cxn modelId="{38D2934E-9E5F-444F-89EB-E7D13564FF19}" type="presOf" srcId="{99517308-29FD-0D49-A10C-8010BF06B45F}" destId="{B465D295-66FA-C944-A4D4-291D3BCBEB99}" srcOrd="0" destOrd="0" presId="urn:microsoft.com/office/officeart/2005/8/layout/venn1"/>
    <dgm:cxn modelId="{FA94989D-361E-AA4B-8153-1361FB202629}" type="presOf" srcId="{842B956A-B4D5-D34A-BDBF-BBE9B4FD0EF9}" destId="{BCC187B9-E82F-6C4E-BD8C-F4F71B74C5EA}" srcOrd="0" destOrd="0" presId="urn:microsoft.com/office/officeart/2005/8/layout/venn1"/>
    <dgm:cxn modelId="{CB8996EC-D02F-784A-87DF-7A0A96584F0F}" srcId="{357C01A5-3A20-AC43-9DD3-848CF1830D7A}" destId="{4768F30C-F4E2-0D49-A42A-749AE5248946}" srcOrd="2" destOrd="0" parTransId="{4117604E-3490-4449-B1BC-251E9639E497}" sibTransId="{B30C4676-7F01-6942-BAD9-DBA3593E70EA}"/>
    <dgm:cxn modelId="{0C3E71EE-3750-2740-9990-C4F254320B36}" type="presOf" srcId="{4768F30C-F4E2-0D49-A42A-749AE5248946}" destId="{0FE328CD-2575-1A42-9328-258FF5DA9004}" srcOrd="0" destOrd="0" presId="urn:microsoft.com/office/officeart/2005/8/layout/venn1"/>
    <dgm:cxn modelId="{5EA73912-E68E-DB4F-B471-2A1183FA424B}" type="presOf" srcId="{99517308-29FD-0D49-A10C-8010BF06B45F}" destId="{AD836D6B-06CA-CD49-8D73-98CEE9250046}" srcOrd="1" destOrd="0" presId="urn:microsoft.com/office/officeart/2005/8/layout/venn1"/>
    <dgm:cxn modelId="{28456D0B-C59D-5240-98D9-0F2E055A1AE9}" type="presOf" srcId="{4768F30C-F4E2-0D49-A42A-749AE5248946}" destId="{9FDBE77E-3FCB-BF43-81D7-5E767B82005D}" srcOrd="1" destOrd="0" presId="urn:microsoft.com/office/officeart/2005/8/layout/venn1"/>
    <dgm:cxn modelId="{F2A7E525-85C0-D04B-8CAC-6C05F074F7D8}" type="presOf" srcId="{357C01A5-3A20-AC43-9DD3-848CF1830D7A}" destId="{115A9E9D-A48F-AC4A-897A-079F204A9C06}" srcOrd="0" destOrd="0" presId="urn:microsoft.com/office/officeart/2005/8/layout/venn1"/>
    <dgm:cxn modelId="{F9FE6893-0D2F-DA4A-99E4-6101E6EFB265}" type="presOf" srcId="{842B956A-B4D5-D34A-BDBF-BBE9B4FD0EF9}" destId="{2C75CAF6-C943-1947-92FF-DB19B2E17632}" srcOrd="1" destOrd="0" presId="urn:microsoft.com/office/officeart/2005/8/layout/venn1"/>
    <dgm:cxn modelId="{BADB6B7B-E5E9-704A-8C1B-45F3F9E6C2EC}" srcId="{357C01A5-3A20-AC43-9DD3-848CF1830D7A}" destId="{842B956A-B4D5-D34A-BDBF-BBE9B4FD0EF9}" srcOrd="1" destOrd="0" parTransId="{BC3AB238-0CCB-5F42-AB36-FF73E0D7045D}" sibTransId="{22A61D29-D9C5-EE48-A53E-8CFDB5EF7DEC}"/>
    <dgm:cxn modelId="{334D8C2F-5DBA-3444-B659-A4DBCEE63619}" type="presParOf" srcId="{115A9E9D-A48F-AC4A-897A-079F204A9C06}" destId="{B465D295-66FA-C944-A4D4-291D3BCBEB99}" srcOrd="0" destOrd="0" presId="urn:microsoft.com/office/officeart/2005/8/layout/venn1"/>
    <dgm:cxn modelId="{E1DFE09E-357B-C042-8CBC-05AC6C9608BF}" type="presParOf" srcId="{115A9E9D-A48F-AC4A-897A-079F204A9C06}" destId="{AD836D6B-06CA-CD49-8D73-98CEE9250046}" srcOrd="1" destOrd="0" presId="urn:microsoft.com/office/officeart/2005/8/layout/venn1"/>
    <dgm:cxn modelId="{23765CBE-52FB-C745-A1AE-337184E69808}" type="presParOf" srcId="{115A9E9D-A48F-AC4A-897A-079F204A9C06}" destId="{BCC187B9-E82F-6C4E-BD8C-F4F71B74C5EA}" srcOrd="2" destOrd="0" presId="urn:microsoft.com/office/officeart/2005/8/layout/venn1"/>
    <dgm:cxn modelId="{D700CBC0-FE00-EC49-8F73-05F1A78B6094}" type="presParOf" srcId="{115A9E9D-A48F-AC4A-897A-079F204A9C06}" destId="{2C75CAF6-C943-1947-92FF-DB19B2E17632}" srcOrd="3" destOrd="0" presId="urn:microsoft.com/office/officeart/2005/8/layout/venn1"/>
    <dgm:cxn modelId="{E2FC0CFD-BBD1-1B41-82F4-C62014F18FD6}" type="presParOf" srcId="{115A9E9D-A48F-AC4A-897A-079F204A9C06}" destId="{0FE328CD-2575-1A42-9328-258FF5DA9004}" srcOrd="4" destOrd="0" presId="urn:microsoft.com/office/officeart/2005/8/layout/venn1"/>
    <dgm:cxn modelId="{84827F2B-A03D-B34D-AED4-38328EAC4A0D}" type="presParOf" srcId="{115A9E9D-A48F-AC4A-897A-079F204A9C06}" destId="{9FDBE77E-3FCB-BF43-81D7-5E767B82005D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7C01A5-3A20-AC43-9DD3-848CF1830D7A}" type="doc">
      <dgm:prSet loTypeId="urn:microsoft.com/office/officeart/2005/8/layout/venn1" loCatId="" qsTypeId="urn:microsoft.com/office/officeart/2005/8/quickstyle/3D4" qsCatId="3D" csTypeId="urn:microsoft.com/office/officeart/2005/8/colors/accent1_2" csCatId="accent1" phldr="1"/>
      <dgm:spPr/>
    </dgm:pt>
    <dgm:pt modelId="{99517308-29FD-0D49-A10C-8010BF06B45F}">
      <dgm:prSet phldrT="[Text]"/>
      <dgm:spPr/>
      <dgm:t>
        <a:bodyPr/>
        <a:lstStyle/>
        <a:p>
          <a:r>
            <a:rPr lang="en-US" dirty="0" smtClean="0"/>
            <a:t>Thailand</a:t>
          </a:r>
        </a:p>
        <a:p>
          <a:r>
            <a:rPr lang="en-US" dirty="0" smtClean="0"/>
            <a:t>$4,972</a:t>
          </a:r>
        </a:p>
        <a:p>
          <a:r>
            <a:rPr lang="en-US" dirty="0" smtClean="0"/>
            <a:t>91st</a:t>
          </a:r>
          <a:endParaRPr lang="en-US" dirty="0"/>
        </a:p>
      </dgm:t>
    </dgm:pt>
    <dgm:pt modelId="{28BFE300-63A0-414E-86F1-5BED8784D216}" type="parTrans" cxnId="{FF8D54CD-7B82-3A43-8064-1CD2958DC6F4}">
      <dgm:prSet/>
      <dgm:spPr/>
      <dgm:t>
        <a:bodyPr/>
        <a:lstStyle/>
        <a:p>
          <a:endParaRPr lang="en-US"/>
        </a:p>
      </dgm:t>
    </dgm:pt>
    <dgm:pt modelId="{9C74E99D-4A6B-074E-B924-CC07BBCC82AC}" type="sibTrans" cxnId="{FF8D54CD-7B82-3A43-8064-1CD2958DC6F4}">
      <dgm:prSet/>
      <dgm:spPr/>
      <dgm:t>
        <a:bodyPr/>
        <a:lstStyle/>
        <a:p>
          <a:endParaRPr lang="en-US"/>
        </a:p>
      </dgm:t>
    </dgm:pt>
    <dgm:pt modelId="{842B956A-B4D5-D34A-BDBF-BBE9B4FD0EF9}">
      <dgm:prSet phldrT="[Text]"/>
      <dgm:spPr/>
      <dgm:t>
        <a:bodyPr/>
        <a:lstStyle/>
        <a:p>
          <a:pPr algn="l"/>
          <a:r>
            <a:rPr lang="en-US" dirty="0" smtClean="0"/>
            <a:t>United Arab Emirates</a:t>
          </a:r>
        </a:p>
        <a:p>
          <a:pPr algn="l"/>
          <a:r>
            <a:rPr lang="en-US" dirty="0" smtClean="0"/>
            <a:t>$45,663</a:t>
          </a:r>
        </a:p>
        <a:p>
          <a:pPr algn="l"/>
          <a:r>
            <a:rPr lang="en-US" dirty="0" smtClean="0"/>
            <a:t>19th</a:t>
          </a:r>
          <a:endParaRPr lang="en-US" dirty="0"/>
        </a:p>
      </dgm:t>
    </dgm:pt>
    <dgm:pt modelId="{BC3AB238-0CCB-5F42-AB36-FF73E0D7045D}" type="parTrans" cxnId="{BADB6B7B-E5E9-704A-8C1B-45F3F9E6C2EC}">
      <dgm:prSet/>
      <dgm:spPr/>
      <dgm:t>
        <a:bodyPr/>
        <a:lstStyle/>
        <a:p>
          <a:endParaRPr lang="en-US"/>
        </a:p>
      </dgm:t>
    </dgm:pt>
    <dgm:pt modelId="{22A61D29-D9C5-EE48-A53E-8CFDB5EF7DEC}" type="sibTrans" cxnId="{BADB6B7B-E5E9-704A-8C1B-45F3F9E6C2EC}">
      <dgm:prSet/>
      <dgm:spPr/>
      <dgm:t>
        <a:bodyPr/>
        <a:lstStyle/>
        <a:p>
          <a:endParaRPr lang="en-US"/>
        </a:p>
      </dgm:t>
    </dgm:pt>
    <dgm:pt modelId="{4768F30C-F4E2-0D49-A42A-749AE5248946}">
      <dgm:prSet phldrT="[Text]"/>
      <dgm:spPr/>
      <dgm:t>
        <a:bodyPr/>
        <a:lstStyle/>
        <a:p>
          <a:pPr algn="r"/>
          <a:r>
            <a:rPr lang="en-US" dirty="0" smtClean="0"/>
            <a:t>Denmark</a:t>
          </a:r>
        </a:p>
        <a:p>
          <a:pPr algn="r"/>
          <a:r>
            <a:rPr lang="en-US" dirty="0" smtClean="0"/>
            <a:t>$59,852</a:t>
          </a:r>
        </a:p>
        <a:p>
          <a:pPr algn="r"/>
          <a:r>
            <a:rPr lang="en-US" dirty="0" smtClean="0"/>
            <a:t>8th</a:t>
          </a:r>
          <a:endParaRPr lang="en-US" dirty="0"/>
        </a:p>
      </dgm:t>
    </dgm:pt>
    <dgm:pt modelId="{4117604E-3490-4449-B1BC-251E9639E497}" type="parTrans" cxnId="{CB8996EC-D02F-784A-87DF-7A0A96584F0F}">
      <dgm:prSet/>
      <dgm:spPr/>
      <dgm:t>
        <a:bodyPr/>
        <a:lstStyle/>
        <a:p>
          <a:endParaRPr lang="en-US"/>
        </a:p>
      </dgm:t>
    </dgm:pt>
    <dgm:pt modelId="{B30C4676-7F01-6942-BAD9-DBA3593E70EA}" type="sibTrans" cxnId="{CB8996EC-D02F-784A-87DF-7A0A96584F0F}">
      <dgm:prSet/>
      <dgm:spPr/>
      <dgm:t>
        <a:bodyPr/>
        <a:lstStyle/>
        <a:p>
          <a:endParaRPr lang="en-US"/>
        </a:p>
      </dgm:t>
    </dgm:pt>
    <dgm:pt modelId="{115A9E9D-A48F-AC4A-897A-079F204A9C06}" type="pres">
      <dgm:prSet presAssocID="{357C01A5-3A20-AC43-9DD3-848CF1830D7A}" presName="compositeShape" presStyleCnt="0">
        <dgm:presLayoutVars>
          <dgm:chMax val="7"/>
          <dgm:dir/>
          <dgm:resizeHandles val="exact"/>
        </dgm:presLayoutVars>
      </dgm:prSet>
      <dgm:spPr/>
    </dgm:pt>
    <dgm:pt modelId="{B465D295-66FA-C944-A4D4-291D3BCBEB99}" type="pres">
      <dgm:prSet presAssocID="{99517308-29FD-0D49-A10C-8010BF06B45F}" presName="circ1" presStyleLbl="vennNode1" presStyleIdx="0" presStyleCnt="3"/>
      <dgm:spPr/>
      <dgm:t>
        <a:bodyPr/>
        <a:lstStyle/>
        <a:p>
          <a:endParaRPr lang="en-US"/>
        </a:p>
      </dgm:t>
    </dgm:pt>
    <dgm:pt modelId="{AD836D6B-06CA-CD49-8D73-98CEE9250046}" type="pres">
      <dgm:prSet presAssocID="{99517308-29FD-0D49-A10C-8010BF06B45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C187B9-E82F-6C4E-BD8C-F4F71B74C5EA}" type="pres">
      <dgm:prSet presAssocID="{842B956A-B4D5-D34A-BDBF-BBE9B4FD0EF9}" presName="circ2" presStyleLbl="vennNode1" presStyleIdx="1" presStyleCnt="3" custLinFactNeighborX="64868" custLinFactNeighborY="2083"/>
      <dgm:spPr/>
      <dgm:t>
        <a:bodyPr/>
        <a:lstStyle/>
        <a:p>
          <a:endParaRPr lang="en-US"/>
        </a:p>
      </dgm:t>
    </dgm:pt>
    <dgm:pt modelId="{2C75CAF6-C943-1947-92FF-DB19B2E17632}" type="pres">
      <dgm:prSet presAssocID="{842B956A-B4D5-D34A-BDBF-BBE9B4FD0EF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E328CD-2575-1A42-9328-258FF5DA9004}" type="pres">
      <dgm:prSet presAssocID="{4768F30C-F4E2-0D49-A42A-749AE5248946}" presName="circ3" presStyleLbl="vennNode1" presStyleIdx="2" presStyleCnt="3" custLinFactNeighborX="-64973" custLinFactNeighborY="2083"/>
      <dgm:spPr/>
      <dgm:t>
        <a:bodyPr/>
        <a:lstStyle/>
        <a:p>
          <a:endParaRPr lang="en-US"/>
        </a:p>
      </dgm:t>
    </dgm:pt>
    <dgm:pt modelId="{9FDBE77E-3FCB-BF43-81D7-5E767B82005D}" type="pres">
      <dgm:prSet presAssocID="{4768F30C-F4E2-0D49-A42A-749AE524894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8D54CD-7B82-3A43-8064-1CD2958DC6F4}" srcId="{357C01A5-3A20-AC43-9DD3-848CF1830D7A}" destId="{99517308-29FD-0D49-A10C-8010BF06B45F}" srcOrd="0" destOrd="0" parTransId="{28BFE300-63A0-414E-86F1-5BED8784D216}" sibTransId="{9C74E99D-4A6B-074E-B924-CC07BBCC82AC}"/>
    <dgm:cxn modelId="{577B8EF8-67C9-4A41-8595-6CEF0B79030E}" type="presOf" srcId="{842B956A-B4D5-D34A-BDBF-BBE9B4FD0EF9}" destId="{BCC187B9-E82F-6C4E-BD8C-F4F71B74C5EA}" srcOrd="0" destOrd="0" presId="urn:microsoft.com/office/officeart/2005/8/layout/venn1"/>
    <dgm:cxn modelId="{DA72B58A-6B32-DB4B-A519-BEEC7CC5FCD7}" type="presOf" srcId="{99517308-29FD-0D49-A10C-8010BF06B45F}" destId="{B465D295-66FA-C944-A4D4-291D3BCBEB99}" srcOrd="0" destOrd="0" presId="urn:microsoft.com/office/officeart/2005/8/layout/venn1"/>
    <dgm:cxn modelId="{B93558D2-3AC7-594E-BE90-08339C27D5D2}" type="presOf" srcId="{842B956A-B4D5-D34A-BDBF-BBE9B4FD0EF9}" destId="{2C75CAF6-C943-1947-92FF-DB19B2E17632}" srcOrd="1" destOrd="0" presId="urn:microsoft.com/office/officeart/2005/8/layout/venn1"/>
    <dgm:cxn modelId="{CB8996EC-D02F-784A-87DF-7A0A96584F0F}" srcId="{357C01A5-3A20-AC43-9DD3-848CF1830D7A}" destId="{4768F30C-F4E2-0D49-A42A-749AE5248946}" srcOrd="2" destOrd="0" parTransId="{4117604E-3490-4449-B1BC-251E9639E497}" sibTransId="{B30C4676-7F01-6942-BAD9-DBA3593E70EA}"/>
    <dgm:cxn modelId="{0E03A23D-25EC-3647-9247-EA6139ADBF7A}" type="presOf" srcId="{357C01A5-3A20-AC43-9DD3-848CF1830D7A}" destId="{115A9E9D-A48F-AC4A-897A-079F204A9C06}" srcOrd="0" destOrd="0" presId="urn:microsoft.com/office/officeart/2005/8/layout/venn1"/>
    <dgm:cxn modelId="{C96EC452-A3CE-BB4E-8762-ADC9F4579864}" type="presOf" srcId="{99517308-29FD-0D49-A10C-8010BF06B45F}" destId="{AD836D6B-06CA-CD49-8D73-98CEE9250046}" srcOrd="1" destOrd="0" presId="urn:microsoft.com/office/officeart/2005/8/layout/venn1"/>
    <dgm:cxn modelId="{A44D46D0-761C-404F-8C6B-DDAEB80A4F44}" type="presOf" srcId="{4768F30C-F4E2-0D49-A42A-749AE5248946}" destId="{0FE328CD-2575-1A42-9328-258FF5DA9004}" srcOrd="0" destOrd="0" presId="urn:microsoft.com/office/officeart/2005/8/layout/venn1"/>
    <dgm:cxn modelId="{1CB6A9A2-F7C0-1F4A-A6E5-7FD36F57EEA0}" type="presOf" srcId="{4768F30C-F4E2-0D49-A42A-749AE5248946}" destId="{9FDBE77E-3FCB-BF43-81D7-5E767B82005D}" srcOrd="1" destOrd="0" presId="urn:microsoft.com/office/officeart/2005/8/layout/venn1"/>
    <dgm:cxn modelId="{BADB6B7B-E5E9-704A-8C1B-45F3F9E6C2EC}" srcId="{357C01A5-3A20-AC43-9DD3-848CF1830D7A}" destId="{842B956A-B4D5-D34A-BDBF-BBE9B4FD0EF9}" srcOrd="1" destOrd="0" parTransId="{BC3AB238-0CCB-5F42-AB36-FF73E0D7045D}" sibTransId="{22A61D29-D9C5-EE48-A53E-8CFDB5EF7DEC}"/>
    <dgm:cxn modelId="{B1E42C7C-F98E-8845-B996-F2C881D3388F}" type="presParOf" srcId="{115A9E9D-A48F-AC4A-897A-079F204A9C06}" destId="{B465D295-66FA-C944-A4D4-291D3BCBEB99}" srcOrd="0" destOrd="0" presId="urn:microsoft.com/office/officeart/2005/8/layout/venn1"/>
    <dgm:cxn modelId="{96EE3845-37AE-E343-9CD7-5013173F7AB0}" type="presParOf" srcId="{115A9E9D-A48F-AC4A-897A-079F204A9C06}" destId="{AD836D6B-06CA-CD49-8D73-98CEE9250046}" srcOrd="1" destOrd="0" presId="urn:microsoft.com/office/officeart/2005/8/layout/venn1"/>
    <dgm:cxn modelId="{D1564C3A-0182-3841-B0BE-C8CC43932CC4}" type="presParOf" srcId="{115A9E9D-A48F-AC4A-897A-079F204A9C06}" destId="{BCC187B9-E82F-6C4E-BD8C-F4F71B74C5EA}" srcOrd="2" destOrd="0" presId="urn:microsoft.com/office/officeart/2005/8/layout/venn1"/>
    <dgm:cxn modelId="{D9180E89-9154-5541-AA5F-ED21E27A00DA}" type="presParOf" srcId="{115A9E9D-A48F-AC4A-897A-079F204A9C06}" destId="{2C75CAF6-C943-1947-92FF-DB19B2E17632}" srcOrd="3" destOrd="0" presId="urn:microsoft.com/office/officeart/2005/8/layout/venn1"/>
    <dgm:cxn modelId="{FB8ED65F-EE45-D845-AAAB-142FD52151EC}" type="presParOf" srcId="{115A9E9D-A48F-AC4A-897A-079F204A9C06}" destId="{0FE328CD-2575-1A42-9328-258FF5DA9004}" srcOrd="4" destOrd="0" presId="urn:microsoft.com/office/officeart/2005/8/layout/venn1"/>
    <dgm:cxn modelId="{5E2ABB00-6136-6F4F-ADAA-E92E773F1A50}" type="presParOf" srcId="{115A9E9D-A48F-AC4A-897A-079F204A9C06}" destId="{9FDBE77E-3FCB-BF43-81D7-5E767B82005D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65D295-66FA-C944-A4D4-291D3BCBEB99}">
      <dsp:nvSpPr>
        <dsp:cNvPr id="0" name=""/>
        <dsp:cNvSpPr/>
      </dsp:nvSpPr>
      <dsp:spPr>
        <a:xfrm>
          <a:off x="3039980" y="57985"/>
          <a:ext cx="2783305" cy="278330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Thailand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$345,672,232,116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29</a:t>
          </a:r>
          <a:r>
            <a:rPr lang="en-US" sz="2000" kern="1200" baseline="30000" dirty="0" smtClean="0"/>
            <a:t>th</a:t>
          </a:r>
          <a:endParaRPr lang="en-US" sz="2000" kern="1200" dirty="0"/>
        </a:p>
      </dsp:txBody>
      <dsp:txXfrm>
        <a:off x="3411087" y="545064"/>
        <a:ext cx="2041090" cy="1252487"/>
      </dsp:txXfrm>
    </dsp:sp>
    <dsp:sp modelId="{BCC187B9-E82F-6C4E-BD8C-F4F71B74C5EA}">
      <dsp:nvSpPr>
        <dsp:cNvPr id="0" name=""/>
        <dsp:cNvSpPr/>
      </dsp:nvSpPr>
      <dsp:spPr>
        <a:xfrm>
          <a:off x="5849764" y="1855527"/>
          <a:ext cx="2783305" cy="278330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United Arab Emirates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$360,245,074,960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28th</a:t>
          </a:r>
          <a:endParaRPr lang="en-US" sz="1600" kern="1200" dirty="0"/>
        </a:p>
      </dsp:txBody>
      <dsp:txXfrm>
        <a:off x="6700992" y="2574548"/>
        <a:ext cx="1669983" cy="1530818"/>
      </dsp:txXfrm>
    </dsp:sp>
    <dsp:sp modelId="{0FE328CD-2575-1A42-9328-258FF5DA9004}">
      <dsp:nvSpPr>
        <dsp:cNvPr id="0" name=""/>
        <dsp:cNvSpPr/>
      </dsp:nvSpPr>
      <dsp:spPr>
        <a:xfrm>
          <a:off x="227273" y="1855527"/>
          <a:ext cx="2783305" cy="278330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Denmark</a:t>
          </a:r>
        </a:p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$333,616,014,898</a:t>
          </a:r>
        </a:p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30</a:t>
          </a:r>
          <a:r>
            <a:rPr lang="en-US" sz="1600" kern="1200" baseline="30000" dirty="0" smtClean="0"/>
            <a:t>th</a:t>
          </a:r>
          <a:endParaRPr lang="en-US" sz="1600" kern="1200" dirty="0"/>
        </a:p>
      </dsp:txBody>
      <dsp:txXfrm>
        <a:off x="489367" y="2574548"/>
        <a:ext cx="1669983" cy="15308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65D295-66FA-C944-A4D4-291D3BCBEB99}">
      <dsp:nvSpPr>
        <dsp:cNvPr id="0" name=""/>
        <dsp:cNvSpPr/>
      </dsp:nvSpPr>
      <dsp:spPr>
        <a:xfrm>
          <a:off x="3039980" y="57985"/>
          <a:ext cx="2783305" cy="278330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Thailand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$4,972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91st</a:t>
          </a:r>
          <a:endParaRPr lang="en-US" sz="2200" kern="1200" dirty="0"/>
        </a:p>
      </dsp:txBody>
      <dsp:txXfrm>
        <a:off x="3411087" y="545064"/>
        <a:ext cx="2041090" cy="1252487"/>
      </dsp:txXfrm>
    </dsp:sp>
    <dsp:sp modelId="{BCC187B9-E82F-6C4E-BD8C-F4F71B74C5EA}">
      <dsp:nvSpPr>
        <dsp:cNvPr id="0" name=""/>
        <dsp:cNvSpPr/>
      </dsp:nvSpPr>
      <dsp:spPr>
        <a:xfrm>
          <a:off x="5849764" y="1855527"/>
          <a:ext cx="2783305" cy="278330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United Arab Emirates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$45,663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19th</a:t>
          </a:r>
          <a:endParaRPr lang="en-US" sz="2200" kern="1200" dirty="0"/>
        </a:p>
      </dsp:txBody>
      <dsp:txXfrm>
        <a:off x="6700992" y="2574548"/>
        <a:ext cx="1669983" cy="1530818"/>
      </dsp:txXfrm>
    </dsp:sp>
    <dsp:sp modelId="{0FE328CD-2575-1A42-9328-258FF5DA9004}">
      <dsp:nvSpPr>
        <dsp:cNvPr id="0" name=""/>
        <dsp:cNvSpPr/>
      </dsp:nvSpPr>
      <dsp:spPr>
        <a:xfrm>
          <a:off x="227273" y="1855527"/>
          <a:ext cx="2783305" cy="278330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Denmark</a:t>
          </a:r>
        </a:p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$59,852</a:t>
          </a:r>
        </a:p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8th</a:t>
          </a:r>
          <a:endParaRPr lang="en-US" sz="2200" kern="1200" dirty="0"/>
        </a:p>
      </dsp:txBody>
      <dsp:txXfrm>
        <a:off x="489367" y="2574548"/>
        <a:ext cx="1669983" cy="15308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3/20/17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3/20/17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3/20/17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3/20/17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3/20/17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3/20/17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3/20/17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3/20/17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3/20/17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3/20/17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3/20/17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3/20/17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3/20/17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3/20/17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3/20/17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0FAA508-F0CD-46EA-95FB-26B559A0B5D9}" type="datetimeFigureOut">
              <a:rPr lang="en-US" smtClean="0"/>
              <a:t>3/20/17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Poverty trap/Poverty </a:t>
            </a:r>
            <a:r>
              <a:rPr lang="en-US" dirty="0" err="1" smtClean="0"/>
              <a:t>cyle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1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3527896"/>
              </p:ext>
            </p:extLst>
          </p:nvPr>
        </p:nvGraphicFramePr>
        <p:xfrm>
          <a:off x="171645" y="363284"/>
          <a:ext cx="8755900" cy="6064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8975"/>
                <a:gridCol w="2188975"/>
                <a:gridCol w="2188975"/>
                <a:gridCol w="2188975"/>
              </a:tblGrid>
              <a:tr h="67482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Country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GDP per capita (current US$) 2008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GNI per capita (current US$) 2008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GNI-GDP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(% of GDP)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74820">
                <a:tc>
                  <a:txBody>
                    <a:bodyPr/>
                    <a:lstStyle/>
                    <a:p>
                      <a:r>
                        <a:rPr lang="en-US" dirty="0" smtClean="0"/>
                        <a:t>USA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46350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74820">
                <a:tc>
                  <a:txBody>
                    <a:bodyPr/>
                    <a:lstStyle/>
                    <a:p>
                      <a:r>
                        <a:rPr lang="en-US" dirty="0" smtClean="0"/>
                        <a:t>UK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43541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74820">
                <a:tc>
                  <a:txBody>
                    <a:bodyPr/>
                    <a:lstStyle/>
                    <a:p>
                      <a:r>
                        <a:rPr lang="en-US" dirty="0" smtClean="0"/>
                        <a:t>France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44508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65576">
                <a:tc>
                  <a:txBody>
                    <a:bodyPr/>
                    <a:lstStyle/>
                    <a:p>
                      <a:r>
                        <a:rPr lang="en-US" dirty="0" smtClean="0"/>
                        <a:t>Botswana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6982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74820">
                <a:tc>
                  <a:txBody>
                    <a:bodyPr/>
                    <a:lstStyle/>
                    <a:p>
                      <a:r>
                        <a:rPr lang="en-US" dirty="0" smtClean="0"/>
                        <a:t>Cameroon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74820">
                <a:tc>
                  <a:txBody>
                    <a:bodyPr/>
                    <a:lstStyle/>
                    <a:p>
                      <a:r>
                        <a:rPr lang="en-US" dirty="0" smtClean="0"/>
                        <a:t>India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74820">
                <a:tc>
                  <a:txBody>
                    <a:bodyPr/>
                    <a:lstStyle/>
                    <a:p>
                      <a:r>
                        <a:rPr lang="en-US" dirty="0" smtClean="0"/>
                        <a:t>Indonesia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74820">
                <a:tc>
                  <a:txBody>
                    <a:bodyPr/>
                    <a:lstStyle/>
                    <a:p>
                      <a:r>
                        <a:rPr lang="en-US" dirty="0" smtClean="0"/>
                        <a:t>Vietnam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6149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3639849"/>
              </p:ext>
            </p:extLst>
          </p:nvPr>
        </p:nvGraphicFramePr>
        <p:xfrm>
          <a:off x="171645" y="363284"/>
          <a:ext cx="8755900" cy="6064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8975"/>
                <a:gridCol w="2188975"/>
                <a:gridCol w="2188975"/>
                <a:gridCol w="2188975"/>
              </a:tblGrid>
              <a:tr h="67482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Country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GDP per capita (current US$) 2008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GNI per capita (current US$) 2008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GNI-GDP</a:t>
                      </a:r>
                    </a:p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(% of GDP)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674820">
                <a:tc>
                  <a:txBody>
                    <a:bodyPr/>
                    <a:lstStyle/>
                    <a:p>
                      <a:r>
                        <a:rPr lang="en-US" dirty="0" smtClean="0"/>
                        <a:t>USA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46350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47930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74820">
                <a:tc>
                  <a:txBody>
                    <a:bodyPr/>
                    <a:lstStyle/>
                    <a:p>
                      <a:r>
                        <a:rPr lang="en-US" dirty="0" smtClean="0"/>
                        <a:t>UK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43541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46040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74820">
                <a:tc>
                  <a:txBody>
                    <a:bodyPr/>
                    <a:lstStyle/>
                    <a:p>
                      <a:r>
                        <a:rPr lang="en-US" dirty="0" smtClean="0"/>
                        <a:t>France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44508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42000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65576">
                <a:tc>
                  <a:txBody>
                    <a:bodyPr/>
                    <a:lstStyle/>
                    <a:p>
                      <a:r>
                        <a:rPr lang="en-US" dirty="0" smtClean="0"/>
                        <a:t>Botswana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6982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6640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74820">
                <a:tc>
                  <a:txBody>
                    <a:bodyPr/>
                    <a:lstStyle/>
                    <a:p>
                      <a:r>
                        <a:rPr lang="en-US" dirty="0" smtClean="0"/>
                        <a:t>Cameroon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74820">
                <a:tc>
                  <a:txBody>
                    <a:bodyPr/>
                    <a:lstStyle/>
                    <a:p>
                      <a:r>
                        <a:rPr lang="en-US" dirty="0" smtClean="0"/>
                        <a:t>India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74820">
                <a:tc>
                  <a:txBody>
                    <a:bodyPr/>
                    <a:lstStyle/>
                    <a:p>
                      <a:r>
                        <a:rPr lang="en-US" dirty="0" smtClean="0"/>
                        <a:t>Indonesia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74820">
                <a:tc>
                  <a:txBody>
                    <a:bodyPr/>
                    <a:lstStyle/>
                    <a:p>
                      <a:r>
                        <a:rPr lang="en-US" dirty="0" smtClean="0"/>
                        <a:t>Vietnam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6050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8669144"/>
              </p:ext>
            </p:extLst>
          </p:nvPr>
        </p:nvGraphicFramePr>
        <p:xfrm>
          <a:off x="171645" y="363284"/>
          <a:ext cx="8755900" cy="6064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8975"/>
                <a:gridCol w="2188975"/>
                <a:gridCol w="2188975"/>
                <a:gridCol w="2188975"/>
              </a:tblGrid>
              <a:tr h="67482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Country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GDP per capita (current US$) 2008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GNI per capita (current US$) 2008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GNI-GDP</a:t>
                      </a:r>
                    </a:p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(% of GDP)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674820">
                <a:tc>
                  <a:txBody>
                    <a:bodyPr/>
                    <a:lstStyle/>
                    <a:p>
                      <a:r>
                        <a:rPr lang="en-US" dirty="0" smtClean="0"/>
                        <a:t>USA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46350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47930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3.4</a:t>
                      </a:r>
                      <a:endParaRPr lang="en-US" dirty="0"/>
                    </a:p>
                  </a:txBody>
                  <a:tcPr/>
                </a:tc>
              </a:tr>
              <a:tr h="674820">
                <a:tc>
                  <a:txBody>
                    <a:bodyPr/>
                    <a:lstStyle/>
                    <a:p>
                      <a:r>
                        <a:rPr lang="en-US" dirty="0" smtClean="0"/>
                        <a:t>UK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43541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46040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5.7</a:t>
                      </a:r>
                      <a:endParaRPr lang="en-US" dirty="0"/>
                    </a:p>
                  </a:txBody>
                  <a:tcPr/>
                </a:tc>
              </a:tr>
              <a:tr h="674820">
                <a:tc>
                  <a:txBody>
                    <a:bodyPr/>
                    <a:lstStyle/>
                    <a:p>
                      <a:r>
                        <a:rPr lang="en-US" dirty="0" smtClean="0"/>
                        <a:t>France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44508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42000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-5.6</a:t>
                      </a:r>
                      <a:endParaRPr lang="en-US" dirty="0"/>
                    </a:p>
                  </a:txBody>
                  <a:tcPr/>
                </a:tc>
              </a:tr>
              <a:tr h="665576">
                <a:tc>
                  <a:txBody>
                    <a:bodyPr/>
                    <a:lstStyle/>
                    <a:p>
                      <a:r>
                        <a:rPr lang="en-US" dirty="0" smtClean="0"/>
                        <a:t>Botswana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6982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6640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-4.9</a:t>
                      </a:r>
                      <a:endParaRPr lang="en-US" dirty="0"/>
                    </a:p>
                  </a:txBody>
                  <a:tcPr/>
                </a:tc>
              </a:tr>
              <a:tr h="674820">
                <a:tc>
                  <a:txBody>
                    <a:bodyPr/>
                    <a:lstStyle/>
                    <a:p>
                      <a:r>
                        <a:rPr lang="en-US" dirty="0" smtClean="0"/>
                        <a:t>Cameroon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-6.2</a:t>
                      </a:r>
                      <a:endParaRPr lang="en-US" dirty="0"/>
                    </a:p>
                  </a:txBody>
                  <a:tcPr/>
                </a:tc>
              </a:tr>
              <a:tr h="674820">
                <a:tc>
                  <a:txBody>
                    <a:bodyPr/>
                    <a:lstStyle/>
                    <a:p>
                      <a:r>
                        <a:rPr lang="en-US" dirty="0" smtClean="0"/>
                        <a:t>India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2.3</a:t>
                      </a:r>
                      <a:endParaRPr lang="en-US" dirty="0"/>
                    </a:p>
                  </a:txBody>
                  <a:tcPr/>
                </a:tc>
              </a:tr>
              <a:tr h="674820">
                <a:tc>
                  <a:txBody>
                    <a:bodyPr/>
                    <a:lstStyle/>
                    <a:p>
                      <a:r>
                        <a:rPr lang="en-US" dirty="0" smtClean="0"/>
                        <a:t>Indonesia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-16.3</a:t>
                      </a:r>
                      <a:endParaRPr lang="en-US" dirty="0"/>
                    </a:p>
                  </a:txBody>
                  <a:tcPr/>
                </a:tc>
              </a:tr>
              <a:tr h="674820">
                <a:tc>
                  <a:txBody>
                    <a:bodyPr/>
                    <a:lstStyle/>
                    <a:p>
                      <a:r>
                        <a:rPr lang="en-US" dirty="0" smtClean="0"/>
                        <a:t>Vietnam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-15.3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8830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Purchasing Power of Parity (PPP)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023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GDP </a:t>
            </a:r>
            <a:r>
              <a:rPr lang="en-US" dirty="0"/>
              <a:t>per </a:t>
            </a:r>
            <a:r>
              <a:rPr lang="en-US" dirty="0" smtClean="0"/>
              <a:t>capita and GNI per capita (2009)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8654745"/>
              </p:ext>
            </p:extLst>
          </p:nvPr>
        </p:nvGraphicFramePr>
        <p:xfrm>
          <a:off x="1114425" y="2595563"/>
          <a:ext cx="7200733" cy="26012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2594"/>
                <a:gridCol w="2512870"/>
                <a:gridCol w="253526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Country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GNI</a:t>
                      </a:r>
                      <a:r>
                        <a:rPr lang="en-US" baseline="0" dirty="0" smtClean="0"/>
                        <a:t> per Capita ($)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GDP per Capita </a:t>
                      </a:r>
                      <a:r>
                        <a:rPr lang="en-US" baseline="0" dirty="0" smtClean="0"/>
                        <a:t>($)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Japan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37670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34313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Switzerland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59880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56207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United States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46040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45592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Colombia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4724</a:t>
                      </a:r>
                      <a:endParaRPr lang="en-US" dirty="0"/>
                    </a:p>
                  </a:txBody>
                  <a:tcPr/>
                </a:tc>
              </a:tr>
              <a:tr h="376237">
                <a:tc>
                  <a:txBody>
                    <a:bodyPr/>
                    <a:lstStyle/>
                    <a:p>
                      <a:r>
                        <a:rPr lang="en-US" dirty="0" smtClean="0"/>
                        <a:t>China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2432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India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1046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5032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GDP </a:t>
            </a:r>
            <a:r>
              <a:rPr lang="en-US" dirty="0"/>
              <a:t>per </a:t>
            </a:r>
            <a:r>
              <a:rPr lang="en-US" dirty="0" smtClean="0"/>
              <a:t>capita and GNI per capita (2009)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Looking at GDP per Capita across countries is misleading</a:t>
            </a:r>
          </a:p>
          <a:p>
            <a:r>
              <a:rPr lang="en-US" sz="2400" dirty="0" smtClean="0"/>
              <a:t>Each country has different prices and different purchasing power</a:t>
            </a:r>
          </a:p>
          <a:p>
            <a:r>
              <a:rPr lang="en-US" sz="2400" dirty="0" smtClean="0"/>
              <a:t>What we need to do is change these numbers to take this difference into account</a:t>
            </a:r>
          </a:p>
        </p:txBody>
      </p:sp>
    </p:spTree>
    <p:extLst>
      <p:ext uri="{BB962C8B-B14F-4D97-AF65-F5344CB8AC3E}">
        <p14:creationId xmlns:p14="http://schemas.microsoft.com/office/powerpoint/2010/main" val="1346823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Purchasing Power of Parity (PPP)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Purchasing Power of Parity (PPP</a:t>
            </a:r>
            <a:r>
              <a:rPr lang="en-US" sz="2400" dirty="0" smtClean="0"/>
              <a:t>) – gets rid of the differences in prices across countries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6616246"/>
              </p:ext>
            </p:extLst>
          </p:nvPr>
        </p:nvGraphicFramePr>
        <p:xfrm>
          <a:off x="1114425" y="3747351"/>
          <a:ext cx="7200733" cy="28705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2594"/>
                <a:gridCol w="2512870"/>
                <a:gridCol w="253526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Country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GDP per Capita </a:t>
                      </a:r>
                      <a:r>
                        <a:rPr lang="en-US" baseline="0" dirty="0" smtClean="0"/>
                        <a:t>($)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GDP per Capita PPP </a:t>
                      </a:r>
                      <a:r>
                        <a:rPr lang="en-US" baseline="0" dirty="0" smtClean="0"/>
                        <a:t>($)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Japan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34313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33632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Switzerland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56207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40658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United States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45592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45592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Colombia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7764</a:t>
                      </a:r>
                      <a:endParaRPr lang="en-US" dirty="0"/>
                    </a:p>
                  </a:txBody>
                  <a:tcPr/>
                </a:tc>
              </a:tr>
              <a:tr h="376237">
                <a:tc>
                  <a:txBody>
                    <a:bodyPr/>
                    <a:lstStyle/>
                    <a:p>
                      <a:r>
                        <a:rPr lang="en-US" dirty="0" smtClean="0"/>
                        <a:t>China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5383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India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2753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1529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Measures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9507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Measures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Life expectancy at birth</a:t>
            </a:r>
          </a:p>
          <a:p>
            <a:r>
              <a:rPr lang="en-US" sz="2800" dirty="0" smtClean="0"/>
              <a:t>Infant mortality rate</a:t>
            </a:r>
          </a:p>
        </p:txBody>
      </p:sp>
    </p:spTree>
    <p:extLst>
      <p:ext uri="{BB962C8B-B14F-4D97-AF65-F5344CB8AC3E}">
        <p14:creationId xmlns:p14="http://schemas.microsoft.com/office/powerpoint/2010/main" val="4271147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 Measures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053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Poverty Cycle/Poverty Trap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There are many things that cause poverty in a country</a:t>
            </a:r>
          </a:p>
          <a:p>
            <a:r>
              <a:rPr lang="en-US" sz="2800" dirty="0" smtClean="0"/>
              <a:t>Sometimes poverty can cause more poverty. We call this the </a:t>
            </a:r>
            <a:r>
              <a:rPr lang="en-US" sz="2800" b="1" i="1" dirty="0" smtClean="0"/>
              <a:t>poverty cycle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62415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 Measures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Adult literacy</a:t>
            </a:r>
          </a:p>
          <a:p>
            <a:r>
              <a:rPr lang="en-US" sz="2800" dirty="0" smtClean="0"/>
              <a:t>Enrolment in primary education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6486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Development Index (HDI)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7088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Composite indicators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measure development (quality of life), many </a:t>
            </a:r>
            <a:r>
              <a:rPr lang="en-US" dirty="0"/>
              <a:t>things are put </a:t>
            </a:r>
            <a:r>
              <a:rPr lang="en-US" dirty="0" smtClean="0"/>
              <a:t>together</a:t>
            </a:r>
          </a:p>
          <a:p>
            <a:r>
              <a:rPr lang="en-US" dirty="0" smtClean="0"/>
              <a:t>When many things are put together into one measurement, we call this a </a:t>
            </a:r>
            <a:r>
              <a:rPr lang="en-US" b="1" i="1" dirty="0" smtClean="0"/>
              <a:t>composite indicator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468" y="4850271"/>
            <a:ext cx="2155610" cy="16167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9381" y="4797927"/>
            <a:ext cx="2531582" cy="16690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2963" y="4879349"/>
            <a:ext cx="905270" cy="128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799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Human Development Index (HDI)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4796" y="2416370"/>
            <a:ext cx="7780104" cy="384995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Best-known and most widely used measurement of economic development</a:t>
            </a:r>
          </a:p>
          <a:p>
            <a:r>
              <a:rPr lang="en-US" sz="2400" dirty="0" smtClean="0"/>
              <a:t>Measures three things:</a:t>
            </a:r>
          </a:p>
          <a:p>
            <a:pPr marL="692150" lvl="1" indent="-342900">
              <a:buFont typeface="+mj-lt"/>
              <a:buAutoNum type="arabicPeriod"/>
            </a:pPr>
            <a:r>
              <a:rPr lang="en-US" sz="2000" dirty="0" smtClean="0"/>
              <a:t>Life expectancy (years expected at birth)</a:t>
            </a:r>
          </a:p>
          <a:p>
            <a:pPr marL="692150" lvl="1" indent="-342900">
              <a:buFont typeface="+mj-lt"/>
              <a:buAutoNum type="arabicPeriod"/>
            </a:pPr>
            <a:r>
              <a:rPr lang="en-US" sz="2000" dirty="0" smtClean="0"/>
              <a:t>Schooling (mean and expected years or schooling)</a:t>
            </a:r>
          </a:p>
          <a:p>
            <a:pPr marL="692150" lvl="1" indent="-342900">
              <a:buFont typeface="+mj-lt"/>
              <a:buAutoNum type="arabicPeriod"/>
            </a:pPr>
            <a:r>
              <a:rPr lang="en-US" sz="2000" dirty="0" smtClean="0"/>
              <a:t>Standard of living (GNI per capita </a:t>
            </a:r>
            <a:r>
              <a:rPr lang="en-US" sz="2000" dirty="0"/>
              <a:t>PPP US$)</a:t>
            </a:r>
            <a:endParaRPr lang="en-US" sz="2000" dirty="0" smtClean="0"/>
          </a:p>
          <a:p>
            <a:pPr marL="349250"/>
            <a:r>
              <a:rPr lang="en-US" sz="2400" dirty="0" smtClean="0"/>
              <a:t>Each of these is given a value between 0 and 1 and then averaged.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02599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Human Development Index (HDI)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3211668"/>
              </p:ext>
            </p:extLst>
          </p:nvPr>
        </p:nvGraphicFramePr>
        <p:xfrm>
          <a:off x="1037920" y="2228387"/>
          <a:ext cx="7610476" cy="4297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2619"/>
                <a:gridCol w="1902619"/>
                <a:gridCol w="1902619"/>
                <a:gridCol w="190261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Category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HDI Values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countries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 of World’s </a:t>
                      </a:r>
                      <a:r>
                        <a:rPr lang="en-US" dirty="0" err="1" smtClean="0"/>
                        <a:t>Poplation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Very high</a:t>
                      </a:r>
                      <a:r>
                        <a:rPr lang="en-US" baseline="0" dirty="0" smtClean="0"/>
                        <a:t> human development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HDI &gt; 0.9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49</a:t>
                      </a:r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30%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High human development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 &gt; HDI</a:t>
                      </a:r>
                      <a:r>
                        <a:rPr lang="en-US" baseline="0" dirty="0" smtClean="0"/>
                        <a:t> &gt; 0.8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Medium human development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0.8 &gt; HDI</a:t>
                      </a:r>
                      <a:r>
                        <a:rPr lang="en-US" baseline="0" dirty="0" smtClean="0"/>
                        <a:t> &gt; 0.5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51%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Low human development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0.5 &gt; HDI</a:t>
                      </a:r>
                      <a:r>
                        <a:rPr lang="en-US" baseline="0" dirty="0" smtClean="0"/>
                        <a:t> 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6584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503" b="-32503"/>
          <a:stretch>
            <a:fillRect/>
          </a:stretch>
        </p:blipFill>
        <p:spPr bwMode="auto">
          <a:xfrm>
            <a:off x="261771" y="1477536"/>
            <a:ext cx="8447795" cy="402587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49234" y="4744621"/>
            <a:ext cx="67379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/>
              <a:t>Sri Lanka has a higher HDI than Thailand even though Thailand has a much higher GNI per </a:t>
            </a:r>
            <a:r>
              <a:rPr lang="en-US" sz="2400" dirty="0" smtClean="0"/>
              <a:t>capita (PPP). </a:t>
            </a:r>
            <a:r>
              <a:rPr lang="en-US" sz="2400" dirty="0"/>
              <a:t>Why is this?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51498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Poverty Cycle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177" r="-1177"/>
          <a:stretch>
            <a:fillRect/>
          </a:stretch>
        </p:blipFill>
        <p:spPr>
          <a:xfrm>
            <a:off x="1114425" y="2595563"/>
            <a:ext cx="7610475" cy="3670300"/>
          </a:xfrm>
        </p:spPr>
      </p:pic>
    </p:spTree>
    <p:extLst>
      <p:ext uri="{BB962C8B-B14F-4D97-AF65-F5344CB8AC3E}">
        <p14:creationId xmlns:p14="http://schemas.microsoft.com/office/powerpoint/2010/main" val="1377502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Measures of Development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Top 10 list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-2187328" y="86441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315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Measures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622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GDP (per capita)</a:t>
            </a:r>
          </a:p>
          <a:p>
            <a:r>
              <a:rPr lang="en-US" sz="3200" dirty="0" smtClean="0"/>
              <a:t>GNI (per capita)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0832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GDP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78742112"/>
              </p:ext>
            </p:extLst>
          </p:nvPr>
        </p:nvGraphicFramePr>
        <p:xfrm>
          <a:off x="280734" y="2018631"/>
          <a:ext cx="8863266" cy="4638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3057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GDP Per Capita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51069993"/>
              </p:ext>
            </p:extLst>
          </p:nvPr>
        </p:nvGraphicFramePr>
        <p:xfrm>
          <a:off x="280734" y="2018631"/>
          <a:ext cx="8863266" cy="4638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4832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GDP vs. GNI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89380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22005</TotalTime>
  <Words>606</Words>
  <Application>Microsoft Macintosh PowerPoint</Application>
  <PresentationFormat>On-screen Show (4:3)</PresentationFormat>
  <Paragraphs>211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Perception</vt:lpstr>
      <vt:lpstr>Poverty trap/Poverty cyle</vt:lpstr>
      <vt:lpstr>Poverty Cycle/Poverty Trap</vt:lpstr>
      <vt:lpstr>Poverty Cycle</vt:lpstr>
      <vt:lpstr>Measures of Development</vt:lpstr>
      <vt:lpstr>Financial Measures</vt:lpstr>
      <vt:lpstr>Financial Measures</vt:lpstr>
      <vt:lpstr>GDP</vt:lpstr>
      <vt:lpstr>GDP Per Capita</vt:lpstr>
      <vt:lpstr>Financial Measures</vt:lpstr>
      <vt:lpstr>PowerPoint Presentation</vt:lpstr>
      <vt:lpstr>PowerPoint Presentation</vt:lpstr>
      <vt:lpstr>PowerPoint Presentation</vt:lpstr>
      <vt:lpstr>Purchasing Power of Parity (PPP)</vt:lpstr>
      <vt:lpstr>GDP per capita and GNI per capita (2009)</vt:lpstr>
      <vt:lpstr>GDP per capita and GNI per capita (2009)</vt:lpstr>
      <vt:lpstr>Purchasing Power of Parity (PPP)</vt:lpstr>
      <vt:lpstr>Health Measures</vt:lpstr>
      <vt:lpstr>Health Measures</vt:lpstr>
      <vt:lpstr>Education Measures</vt:lpstr>
      <vt:lpstr>Education Measures</vt:lpstr>
      <vt:lpstr>Human Development Index (HDI)</vt:lpstr>
      <vt:lpstr>Composite indicators</vt:lpstr>
      <vt:lpstr>Human Development Index (HDI)</vt:lpstr>
      <vt:lpstr>Human Development Index (HDI)</vt:lpstr>
      <vt:lpstr>Practice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Circular Flow of Income Model</dc:title>
  <dc:creator>Chris Duke</dc:creator>
  <cp:lastModifiedBy>Teacher Tigard-Tualatin</cp:lastModifiedBy>
  <cp:revision>57</cp:revision>
  <dcterms:created xsi:type="dcterms:W3CDTF">2013-01-15T00:15:44Z</dcterms:created>
  <dcterms:modified xsi:type="dcterms:W3CDTF">2017-04-04T04:14:48Z</dcterms:modified>
</cp:coreProperties>
</file>