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2FA74-3D6B-CB4D-A87F-C722558D6DF8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0"/>
      <dgm:spPr/>
    </dgm:pt>
    <dgm:pt modelId="{EB7AE80F-D5B2-524B-BCC6-8156C85AE0CC}" type="pres">
      <dgm:prSet presAssocID="{E822FA74-3D6B-CB4D-A87F-C722558D6DF8}" presName="Name0" presStyleCnt="0">
        <dgm:presLayoutVars>
          <dgm:dir/>
          <dgm:animLvl val="lvl"/>
          <dgm:resizeHandles val="exact"/>
        </dgm:presLayoutVars>
      </dgm:prSet>
      <dgm:spPr/>
    </dgm:pt>
    <dgm:pt modelId="{1EEB27C4-7500-B749-8422-204F216EE25C}" type="pres">
      <dgm:prSet presAssocID="{E822FA74-3D6B-CB4D-A87F-C722558D6DF8}" presName="dummy" presStyleCnt="0"/>
      <dgm:spPr/>
    </dgm:pt>
    <dgm:pt modelId="{0C6B4EF3-467F-854A-B3C6-769B8293449C}" type="pres">
      <dgm:prSet presAssocID="{E822FA74-3D6B-CB4D-A87F-C722558D6DF8}" presName="linH" presStyleCnt="0"/>
      <dgm:spPr/>
    </dgm:pt>
    <dgm:pt modelId="{5927AA70-FBFF-FF40-808C-C596AF7B483A}" type="pres">
      <dgm:prSet presAssocID="{E822FA74-3D6B-CB4D-A87F-C722558D6DF8}" presName="padding1" presStyleCnt="0"/>
      <dgm:spPr/>
    </dgm:pt>
    <dgm:pt modelId="{947A9E35-4355-9F41-AFF0-7675C94A7339}" type="pres">
      <dgm:prSet presAssocID="{E822FA74-3D6B-CB4D-A87F-C722558D6DF8}" presName="padding2" presStyleCnt="0"/>
      <dgm:spPr/>
    </dgm:pt>
    <dgm:pt modelId="{5774BD79-C5D0-214C-B89A-178D981AFA40}" type="pres">
      <dgm:prSet presAssocID="{E822FA74-3D6B-CB4D-A87F-C722558D6DF8}" presName="negArrow" presStyleCnt="0"/>
      <dgm:spPr/>
    </dgm:pt>
    <dgm:pt modelId="{E34BFB9C-48C7-C848-8A3B-E4A76B91D034}" type="pres">
      <dgm:prSet presAssocID="{E822FA74-3D6B-CB4D-A87F-C722558D6DF8}" presName="backgroundArrow" presStyleLbl="node1" presStyleIdx="0" presStyleCnt="1" custLinFactNeighborX="1253" custLinFactNeighborY="2759"/>
      <dgm:spPr/>
    </dgm:pt>
  </dgm:ptLst>
  <dgm:cxnLst>
    <dgm:cxn modelId="{FB1E7CAD-020E-184F-9A3D-B5B2FD3BE521}" type="presOf" srcId="{E822FA74-3D6B-CB4D-A87F-C722558D6DF8}" destId="{EB7AE80F-D5B2-524B-BCC6-8156C85AE0CC}" srcOrd="0" destOrd="0" presId="urn:microsoft.com/office/officeart/2005/8/layout/hProcess3"/>
    <dgm:cxn modelId="{0B6E94B0-F955-5845-AA7B-BA2EFAA4E33F}" type="presParOf" srcId="{EB7AE80F-D5B2-524B-BCC6-8156C85AE0CC}" destId="{1EEB27C4-7500-B749-8422-204F216EE25C}" srcOrd="0" destOrd="0" presId="urn:microsoft.com/office/officeart/2005/8/layout/hProcess3"/>
    <dgm:cxn modelId="{A881207E-BDA9-FD49-A64C-40155DAA5884}" type="presParOf" srcId="{EB7AE80F-D5B2-524B-BCC6-8156C85AE0CC}" destId="{0C6B4EF3-467F-854A-B3C6-769B8293449C}" srcOrd="1" destOrd="0" presId="urn:microsoft.com/office/officeart/2005/8/layout/hProcess3"/>
    <dgm:cxn modelId="{962BAF38-9D00-C94E-B447-D663DB14512D}" type="presParOf" srcId="{0C6B4EF3-467F-854A-B3C6-769B8293449C}" destId="{5927AA70-FBFF-FF40-808C-C596AF7B483A}" srcOrd="0" destOrd="0" presId="urn:microsoft.com/office/officeart/2005/8/layout/hProcess3"/>
    <dgm:cxn modelId="{F9294667-19E9-1744-A33F-D981DE8732B5}" type="presParOf" srcId="{0C6B4EF3-467F-854A-B3C6-769B8293449C}" destId="{947A9E35-4355-9F41-AFF0-7675C94A7339}" srcOrd="1" destOrd="0" presId="urn:microsoft.com/office/officeart/2005/8/layout/hProcess3"/>
    <dgm:cxn modelId="{CB2CC913-1F8F-0B4F-9711-413494657439}" type="presParOf" srcId="{0C6B4EF3-467F-854A-B3C6-769B8293449C}" destId="{5774BD79-C5D0-214C-B89A-178D981AFA40}" srcOrd="2" destOrd="0" presId="urn:microsoft.com/office/officeart/2005/8/layout/hProcess3"/>
    <dgm:cxn modelId="{B551665C-2B45-074F-8E3D-B8454981B49B}" type="presParOf" srcId="{0C6B4EF3-467F-854A-B3C6-769B8293449C}" destId="{E34BFB9C-48C7-C848-8A3B-E4A76B91D034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BFB9C-48C7-C848-8A3B-E4A76B91D034}">
      <dsp:nvSpPr>
        <dsp:cNvPr id="0" name=""/>
        <dsp:cNvSpPr/>
      </dsp:nvSpPr>
      <dsp:spPr>
        <a:xfrm>
          <a:off x="0" y="63568"/>
          <a:ext cx="1427120" cy="115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Banking and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Banking connects savers and investors</a:t>
            </a:r>
          </a:p>
          <a:p>
            <a:r>
              <a:rPr lang="en-US" sz="2400" dirty="0" smtClean="0"/>
              <a:t>Without banks, all investments would have to come from individual savings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11" y="4546546"/>
            <a:ext cx="2632036" cy="1746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981" y="4546546"/>
            <a:ext cx="2784261" cy="1924234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90711613"/>
              </p:ext>
            </p:extLst>
          </p:nvPr>
        </p:nvGraphicFramePr>
        <p:xfrm>
          <a:off x="3992215" y="4791202"/>
          <a:ext cx="1427120" cy="1215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637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Banks are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765" y="2595562"/>
            <a:ext cx="7799389" cy="3670767"/>
          </a:xfrm>
        </p:spPr>
        <p:txBody>
          <a:bodyPr/>
          <a:lstStyle/>
          <a:p>
            <a:r>
              <a:rPr lang="en-US" dirty="0" smtClean="0"/>
              <a:t>They give people a reason to save by paying people interest.</a:t>
            </a:r>
          </a:p>
          <a:p>
            <a:r>
              <a:rPr lang="en-US" dirty="0" smtClean="0"/>
              <a:t>They loan money to businesses and farmers to create and grow their businesses and farms.</a:t>
            </a:r>
          </a:p>
          <a:p>
            <a:r>
              <a:rPr lang="en-US" dirty="0" smtClean="0"/>
              <a:t>They loan money to people for education and health costs (human capital), making them more productive, etc.</a:t>
            </a:r>
          </a:p>
          <a:p>
            <a:r>
              <a:rPr lang="en-US" dirty="0" smtClean="0"/>
              <a:t>Can help poor countries escape the poverty cycle.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285" y="5592862"/>
            <a:ext cx="1536703" cy="12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Banking in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Banking in developing countries is often limited</a:t>
            </a:r>
          </a:p>
          <a:p>
            <a:r>
              <a:rPr lang="en-US" sz="2400" dirty="0" smtClean="0"/>
              <a:t>Banks often only lend to big businesses</a:t>
            </a:r>
          </a:p>
          <a:p>
            <a:r>
              <a:rPr lang="en-US" sz="2400" dirty="0" smtClean="0"/>
              <a:t>This can make it hard for poorer people to get the loans they need</a:t>
            </a:r>
          </a:p>
          <a:p>
            <a:pPr lvl="1"/>
            <a:r>
              <a:rPr lang="en-US" dirty="0" smtClean="0"/>
              <a:t>Many have to take high interest loans from illegal lenders</a:t>
            </a:r>
          </a:p>
        </p:txBody>
      </p:sp>
    </p:spTree>
    <p:extLst>
      <p:ext uri="{BB962C8B-B14F-4D97-AF65-F5344CB8AC3E}">
        <p14:creationId xmlns:p14="http://schemas.microsoft.com/office/powerpoint/2010/main" val="135802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Micro-Credit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Micro-credit</a:t>
            </a:r>
            <a:r>
              <a:rPr lang="en-US" sz="2400" dirty="0" smtClean="0"/>
              <a:t> – small loans to people who usually can’t get them</a:t>
            </a:r>
          </a:p>
          <a:p>
            <a:r>
              <a:rPr lang="en-US" sz="2400" dirty="0" smtClean="0"/>
              <a:t>Help to reduce poverty and create better health and school attendance rates</a:t>
            </a:r>
          </a:p>
          <a:p>
            <a:r>
              <a:rPr lang="en-US" sz="2400" dirty="0" smtClean="0"/>
              <a:t>Micro-credit groups still only reach about 2% of poor populations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47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Micro-Credit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Micro-credit makes government think that they don’t have to do anything</a:t>
            </a:r>
          </a:p>
          <a:p>
            <a:r>
              <a:rPr lang="en-US" sz="2400" dirty="0" smtClean="0"/>
              <a:t>Encourages the growth of the informal sector</a:t>
            </a:r>
          </a:p>
          <a:p>
            <a:r>
              <a:rPr lang="en-US" sz="2400" dirty="0" smtClean="0"/>
              <a:t>May hurt the poorest of the poor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660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9157</TotalTime>
  <Words>199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Perception</vt:lpstr>
      <vt:lpstr>Banking and Development</vt:lpstr>
      <vt:lpstr>Banking</vt:lpstr>
      <vt:lpstr>Why Banks are Important</vt:lpstr>
      <vt:lpstr>Banking in Developing Countries</vt:lpstr>
      <vt:lpstr>Micro-Credit </vt:lpstr>
      <vt:lpstr>Problems with Micro-Credit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and Development</dc:title>
  <dc:creator>Chris Duke</dc:creator>
  <cp:lastModifiedBy>Teacher Tigard-Tualatin</cp:lastModifiedBy>
  <cp:revision>8</cp:revision>
  <dcterms:created xsi:type="dcterms:W3CDTF">2013-02-26T01:29:31Z</dcterms:created>
  <dcterms:modified xsi:type="dcterms:W3CDTF">2017-04-12T16:22:55Z</dcterms:modified>
</cp:coreProperties>
</file>