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4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855-B6AE-7744-88C1-80516EDFE2F4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D611-3242-374A-8E83-12FD77A2A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1FDEE855-B6AE-7744-88C1-80516EDFE2F4}" type="datetimeFigureOut">
              <a:rPr lang="en-US" smtClean="0"/>
              <a:t>4/6/17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D611-3242-374A-8E83-12FD77A2A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855-B6AE-7744-88C1-80516EDFE2F4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1FDEE855-B6AE-7744-88C1-80516EDFE2F4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1FDEE855-B6AE-7744-88C1-80516EDFE2F4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855-B6AE-7744-88C1-80516EDFE2F4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D611-3242-374A-8E83-12FD77A2A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855-B6AE-7744-88C1-80516EDFE2F4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D611-3242-374A-8E83-12FD77A2A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855-B6AE-7744-88C1-80516EDFE2F4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D611-3242-374A-8E83-12FD77A2A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855-B6AE-7744-88C1-80516EDFE2F4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855-B6AE-7744-88C1-80516EDFE2F4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D611-3242-374A-8E83-12FD77A2A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1FDEE855-B6AE-7744-88C1-80516EDFE2F4}" type="datetimeFigureOut">
              <a:rPr lang="en-US" smtClean="0"/>
              <a:t>4/6/17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D611-3242-374A-8E83-12FD77A2A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1FDEE855-B6AE-7744-88C1-80516EDFE2F4}" type="datetimeFigureOut">
              <a:rPr lang="en-US" smtClean="0"/>
              <a:t>4/6/17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D611-3242-374A-8E83-12FD77A2A11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855-B6AE-7744-88C1-80516EDFE2F4}" type="datetimeFigureOut">
              <a:rPr lang="en-US" smtClean="0"/>
              <a:t>4/6/17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D611-3242-374A-8E83-12FD77A2A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E855-B6AE-7744-88C1-80516EDFE2F4}" type="datetimeFigureOut">
              <a:rPr lang="en-US" smtClean="0"/>
              <a:t>4/6/17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D611-3242-374A-8E83-12FD77A2A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1FDEE855-B6AE-7744-88C1-80516EDFE2F4}" type="datetimeFigureOut">
              <a:rPr lang="en-US" smtClean="0"/>
              <a:t>4/6/17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D611-3242-374A-8E83-12FD77A2A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FDEE855-B6AE-7744-88C1-80516EDFE2F4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429D611-3242-374A-8E83-12FD77A2A1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one-europe.info/tag/hdi" TargetMode="External"/><Relationship Id="rId4" Type="http://schemas.openxmlformats.org/officeDocument/2006/relationships/hyperlink" Target="http://one-europe.info/tag/public-spending" TargetMode="External"/><Relationship Id="rId5" Type="http://schemas.openxmlformats.org/officeDocument/2006/relationships/hyperlink" Target="http://one-europe.info/tag/public-health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develop a country?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91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Investing in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East Asia’s progress</a:t>
            </a:r>
          </a:p>
          <a:p>
            <a:r>
              <a:rPr lang="en-US" sz="2800" dirty="0" smtClean="0"/>
              <a:t>Primary education vs. Secondary education</a:t>
            </a:r>
          </a:p>
          <a:p>
            <a:r>
              <a:rPr lang="en-US" sz="2800" dirty="0" smtClean="0"/>
              <a:t>Brain Drain</a:t>
            </a:r>
          </a:p>
          <a:p>
            <a:pPr marL="692150" lvl="1" indent="-342900">
              <a:buFont typeface="+mj-lt"/>
              <a:buAutoNum type="arabicPeriod"/>
            </a:pPr>
            <a:r>
              <a:rPr lang="en-US" sz="2400" dirty="0" smtClean="0"/>
              <a:t>International Brain Drain</a:t>
            </a:r>
          </a:p>
          <a:p>
            <a:pPr marL="692150" lvl="1" indent="-342900">
              <a:buFont typeface="+mj-lt"/>
              <a:buAutoNum type="arabicPeriod"/>
            </a:pPr>
            <a:r>
              <a:rPr lang="en-US" sz="2400" dirty="0" smtClean="0"/>
              <a:t>Internal Brain Drain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9418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8391"/>
            <a:ext cx="8913813" cy="914400"/>
          </a:xfrm>
        </p:spPr>
        <p:txBody>
          <a:bodyPr/>
          <a:lstStyle/>
          <a:p>
            <a:r>
              <a:rPr lang="en-US" dirty="0" smtClean="0"/>
              <a:t>Investing in Health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7021" r="-27021"/>
          <a:stretch>
            <a:fillRect/>
          </a:stretch>
        </p:blipFill>
        <p:spPr>
          <a:xfrm>
            <a:off x="-660442" y="1502791"/>
            <a:ext cx="10651710" cy="5137648"/>
          </a:xfrm>
        </p:spPr>
      </p:pic>
      <p:sp>
        <p:nvSpPr>
          <p:cNvPr id="5" name="TextBox 4"/>
          <p:cNvSpPr txBox="1"/>
          <p:nvPr/>
        </p:nvSpPr>
        <p:spPr>
          <a:xfrm>
            <a:off x="1510223" y="197012"/>
            <a:ext cx="7526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 Feb 2013 | archived in: </a:t>
            </a:r>
            <a:r>
              <a:rPr lang="en-US" dirty="0">
                <a:hlinkClick r:id="rId3"/>
              </a:rPr>
              <a:t>HDI</a:t>
            </a:r>
            <a:r>
              <a:rPr lang="en-US" dirty="0"/>
              <a:t>, </a:t>
            </a:r>
            <a:r>
              <a:rPr lang="en-US" dirty="0">
                <a:hlinkClick r:id="rId4"/>
              </a:rPr>
              <a:t>public spending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public health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769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6400"/>
            <a:ext cx="9144000" cy="35032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0301"/>
            <a:ext cx="9144000" cy="606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000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Poverty Cycle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177" r="-1177"/>
          <a:stretch>
            <a:fillRect/>
          </a:stretch>
        </p:blipFill>
        <p:spPr>
          <a:xfrm>
            <a:off x="1114425" y="2595563"/>
            <a:ext cx="7610475" cy="3670300"/>
          </a:xfrm>
        </p:spPr>
      </p:pic>
    </p:spTree>
    <p:extLst>
      <p:ext uri="{BB962C8B-B14F-4D97-AF65-F5344CB8AC3E}">
        <p14:creationId xmlns:p14="http://schemas.microsoft.com/office/powerpoint/2010/main" val="526694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Education and Health as a Development Strategy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794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Educational and Health:</a:t>
            </a:r>
            <a:br>
              <a:rPr lang="en-US" dirty="0" smtClean="0"/>
            </a:br>
            <a:r>
              <a:rPr lang="en-US" dirty="0" smtClean="0"/>
              <a:t>The Development of Human 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Human Capital – </a:t>
            </a:r>
            <a:r>
              <a:rPr lang="en-US" sz="2400" dirty="0" smtClean="0"/>
              <a:t>The skills, abilities and knowledge of people. These things make people productive.</a:t>
            </a:r>
            <a:endParaRPr lang="en-US" sz="2400" b="1" dirty="0" smtClean="0"/>
          </a:p>
          <a:p>
            <a:r>
              <a:rPr lang="en-US" sz="2400" dirty="0" smtClean="0"/>
              <a:t>Improving education and health are the two most important ways to improve human capital.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975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Educational and Health:</a:t>
            </a:r>
            <a:br>
              <a:rPr lang="en-US" dirty="0" smtClean="0"/>
            </a:br>
            <a:r>
              <a:rPr lang="en-US" dirty="0" smtClean="0"/>
              <a:t>The Development of Human 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Many people believe education and health are fundamental rights of people everywhere.</a:t>
            </a:r>
          </a:p>
          <a:p>
            <a:r>
              <a:rPr lang="en-US" sz="2400" dirty="0" smtClean="0"/>
              <a:t>Education and health are </a:t>
            </a:r>
            <a:r>
              <a:rPr lang="en-US" sz="2400" b="1" dirty="0" smtClean="0"/>
              <a:t>merit goods</a:t>
            </a:r>
            <a:r>
              <a:rPr lang="en-US" sz="2400" dirty="0" smtClean="0"/>
              <a:t>. This means that they have </a:t>
            </a:r>
            <a:r>
              <a:rPr lang="en-US" sz="2400" b="1" dirty="0" smtClean="0"/>
              <a:t>positive externalities</a:t>
            </a:r>
            <a:r>
              <a:rPr lang="en-US" sz="2400" dirty="0" smtClean="0"/>
              <a:t> and, if left to the market, they are underprovided (we don’t get enough).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9538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Positive Externality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When there are hidden benefits from the production or consumption of a good or service.</a:t>
            </a:r>
          </a:p>
          <a:p>
            <a:r>
              <a:rPr lang="en-US" sz="2400" dirty="0" smtClean="0"/>
              <a:t>Because some of the benefits are hidden, the market will not supply or demand enough of these goods.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8861" y="5094111"/>
            <a:ext cx="1731494" cy="153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308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Externalities of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75433"/>
            <a:ext cx="7610476" cy="42624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Better education increases productivity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Better </a:t>
            </a:r>
            <a:r>
              <a:rPr lang="en-US" dirty="0" smtClean="0"/>
              <a:t>education </a:t>
            </a:r>
            <a:r>
              <a:rPr lang="en-US" dirty="0"/>
              <a:t>increases </a:t>
            </a:r>
            <a:r>
              <a:rPr lang="en-US" dirty="0" smtClean="0"/>
              <a:t>physical capital as people develop new technologies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Better </a:t>
            </a:r>
            <a:r>
              <a:rPr lang="en-US" dirty="0" smtClean="0"/>
              <a:t>education attracts foreign investment and lowers unemployment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Better </a:t>
            </a:r>
            <a:r>
              <a:rPr lang="en-US" dirty="0" smtClean="0"/>
              <a:t>education increases political stability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Better </a:t>
            </a:r>
            <a:r>
              <a:rPr lang="en-US" dirty="0" smtClean="0"/>
              <a:t>education decreases the crime rate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Better education </a:t>
            </a:r>
            <a:r>
              <a:rPr lang="en-US" dirty="0" smtClean="0"/>
              <a:t>for women lowers the birth rate and leads to healthier mothers and children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82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Externalities of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75433"/>
            <a:ext cx="7610476" cy="42624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Better health increases productivity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Better health </a:t>
            </a:r>
            <a:r>
              <a:rPr lang="en-US" dirty="0" smtClean="0"/>
              <a:t>increases people’s participation in their community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Better health increases </a:t>
            </a:r>
            <a:r>
              <a:rPr lang="en-US" dirty="0" smtClean="0"/>
              <a:t>school attendance and performance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159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 policies in Health and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There are good reasons for government involvement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Subsidies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Direct Government Provision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Legislation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Advertising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2326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8970</TotalTime>
  <Words>271</Words>
  <Application>Microsoft Macintosh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Perception</vt:lpstr>
      <vt:lpstr>How do you develop a country?</vt:lpstr>
      <vt:lpstr>Poverty Cycle</vt:lpstr>
      <vt:lpstr>Education and Health as a Development Strategy</vt:lpstr>
      <vt:lpstr>Educational and Health: The Development of Human Capital</vt:lpstr>
      <vt:lpstr>Educational and Health: The Development of Human Capital</vt:lpstr>
      <vt:lpstr>Positive Externality</vt:lpstr>
      <vt:lpstr>Positive Externalities of Education</vt:lpstr>
      <vt:lpstr>Positive Externalities of Health</vt:lpstr>
      <vt:lpstr>Government policies in Health and Education</vt:lpstr>
      <vt:lpstr>Investing in Education</vt:lpstr>
      <vt:lpstr>Investing in Health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and Health as a Development Strategies</dc:title>
  <dc:creator>Chris Duke</dc:creator>
  <cp:lastModifiedBy>Teacher Tigard-Tualatin</cp:lastModifiedBy>
  <cp:revision>11</cp:revision>
  <dcterms:created xsi:type="dcterms:W3CDTF">2013-02-14T03:37:23Z</dcterms:created>
  <dcterms:modified xsi:type="dcterms:W3CDTF">2017-04-12T16:28:39Z</dcterms:modified>
</cp:coreProperties>
</file>