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2" r:id="rId3"/>
    <p:sldId id="272" r:id="rId4"/>
    <p:sldId id="266" r:id="rId5"/>
    <p:sldId id="264" r:id="rId6"/>
    <p:sldId id="267" r:id="rId7"/>
    <p:sldId id="268" r:id="rId8"/>
    <p:sldId id="274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B38320-FB63-004B-B37C-0C0539CC5F3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57F1BF-C197-0D4B-9486-EBE2FEB175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Direct Investment (FDI)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6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country characteristics that attract MNCs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115054"/>
            <a:ext cx="7610476" cy="46635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olitical stability</a:t>
            </a:r>
          </a:p>
          <a:p>
            <a:r>
              <a:rPr lang="en-US" sz="2400" dirty="0" smtClean="0"/>
              <a:t>Stable macroeconomic environment</a:t>
            </a:r>
          </a:p>
          <a:p>
            <a:pPr lvl="1"/>
            <a:r>
              <a:rPr lang="en-US" sz="2200" dirty="0"/>
              <a:t>l</a:t>
            </a:r>
            <a:r>
              <a:rPr lang="en-US" sz="2200" dirty="0" smtClean="0"/>
              <a:t>ow inflation, stable currency, low debt</a:t>
            </a:r>
          </a:p>
          <a:p>
            <a:r>
              <a:rPr lang="en-US" sz="2400" dirty="0" smtClean="0"/>
              <a:t>Laws that favor FDI</a:t>
            </a:r>
          </a:p>
          <a:p>
            <a:pPr lvl="1"/>
            <a:r>
              <a:rPr lang="en-US" sz="2200" dirty="0" smtClean="0"/>
              <a:t>Low cost of factor inputs</a:t>
            </a:r>
          </a:p>
          <a:p>
            <a:pPr lvl="1"/>
            <a:r>
              <a:rPr lang="en-US" sz="2200" dirty="0" smtClean="0"/>
              <a:t>Freedom to send profits home</a:t>
            </a:r>
          </a:p>
          <a:p>
            <a:pPr lvl="1"/>
            <a:r>
              <a:rPr lang="en-US" sz="2200" dirty="0" smtClean="0"/>
              <a:t>No exchange controls (easy imports)</a:t>
            </a:r>
          </a:p>
          <a:p>
            <a:pPr lvl="1"/>
            <a:r>
              <a:rPr lang="en-US" sz="2200" dirty="0" smtClean="0"/>
              <a:t>Low taxes</a:t>
            </a:r>
          </a:p>
          <a:p>
            <a:pPr lvl="1"/>
            <a:r>
              <a:rPr lang="en-US" sz="2200" dirty="0" smtClean="0"/>
              <a:t>Laws allowing foreign ownership</a:t>
            </a:r>
          </a:p>
          <a:p>
            <a:pPr lvl="1"/>
            <a:r>
              <a:rPr lang="en-US" sz="2200" dirty="0" smtClean="0"/>
              <a:t>Strong property rights</a:t>
            </a:r>
          </a:p>
          <a:p>
            <a:pPr lvl="1"/>
            <a:r>
              <a:rPr lang="en-US" sz="2200" dirty="0" smtClean="0"/>
              <a:t>Laws that minimize risk of nationalization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12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country characteristics that attract MNCs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38147"/>
            <a:ext cx="7610476" cy="46635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Liberal trade policies (no tariffs, quotas, etc.)</a:t>
            </a:r>
          </a:p>
          <a:p>
            <a:r>
              <a:rPr lang="en-US" sz="2400" dirty="0" smtClean="0"/>
              <a:t>Large markets (lots of buyers)</a:t>
            </a:r>
          </a:p>
          <a:p>
            <a:r>
              <a:rPr lang="en-US" sz="2400" dirty="0" smtClean="0"/>
              <a:t>Rapid economic growth</a:t>
            </a:r>
          </a:p>
          <a:p>
            <a:r>
              <a:rPr lang="en-US" sz="2200" dirty="0" smtClean="0"/>
              <a:t>Good infrastructure</a:t>
            </a:r>
          </a:p>
          <a:p>
            <a:r>
              <a:rPr lang="en-US" sz="2200" dirty="0" smtClean="0"/>
              <a:t>Good education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040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38095"/>
              </p:ext>
            </p:extLst>
          </p:nvPr>
        </p:nvGraphicFramePr>
        <p:xfrm>
          <a:off x="188799" y="394706"/>
          <a:ext cx="8886268" cy="62992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76500"/>
                <a:gridCol w="605688"/>
                <a:gridCol w="975328"/>
                <a:gridCol w="791094"/>
                <a:gridCol w="791094"/>
                <a:gridCol w="791094"/>
                <a:gridCol w="791094"/>
                <a:gridCol w="791094"/>
                <a:gridCol w="791094"/>
                <a:gridCol w="791094"/>
                <a:gridCol w="791094"/>
              </a:tblGrid>
              <a:tr h="680723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Round 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Round 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Round 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Round 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Round 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07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Friendly</a:t>
                      </a:r>
                      <a:r>
                        <a:rPr lang="en-US" sz="1000" b="1" baseline="0" smtClean="0"/>
                        <a:t> to capital points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Game points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Friendly</a:t>
                      </a:r>
                      <a:r>
                        <a:rPr lang="en-US" sz="1000" b="1" baseline="0" smtClean="0"/>
                        <a:t> to capital points</a:t>
                      </a:r>
                      <a:endParaRPr lang="en-US" sz="1000" b="1" smtClean="0"/>
                    </a:p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Game points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Friendly</a:t>
                      </a:r>
                      <a:r>
                        <a:rPr lang="en-US" sz="1000" b="1" baseline="0" dirty="0" smtClean="0"/>
                        <a:t> to capital points</a:t>
                      </a:r>
                      <a:endParaRPr lang="en-US" sz="1000" b="1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Game points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Friendly</a:t>
                      </a:r>
                      <a:r>
                        <a:rPr lang="en-US" sz="1000" b="1" baseline="0" dirty="0" smtClean="0"/>
                        <a:t> to capital points</a:t>
                      </a:r>
                      <a:endParaRPr lang="en-US" sz="1000" b="1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Game points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Friendly</a:t>
                      </a:r>
                      <a:r>
                        <a:rPr lang="en-US" sz="1000" b="1" baseline="0" dirty="0" smtClean="0"/>
                        <a:t> to capital points</a:t>
                      </a:r>
                      <a:endParaRPr lang="en-US" sz="1000" b="1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Game points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Shunya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USSR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Grassland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Fluff land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DRFP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Holy</a:t>
                      </a:r>
                      <a:r>
                        <a:rPr lang="en-US" sz="1200" b="1" baseline="0" dirty="0" smtClean="0"/>
                        <a:t> Roman Empire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78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Direct Investment (FDI)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Foreign Direct Investment (FDI) </a:t>
            </a:r>
            <a:r>
              <a:rPr lang="en-US" sz="2400" dirty="0" smtClean="0"/>
              <a:t>– investment by firms based in one country in productive activities in another country</a:t>
            </a:r>
          </a:p>
          <a:p>
            <a:r>
              <a:rPr lang="en-US" sz="2400" b="1" dirty="0" smtClean="0"/>
              <a:t>Multinational Corporation (MNC) </a:t>
            </a:r>
            <a:r>
              <a:rPr lang="en-US" sz="2400" dirty="0" smtClean="0"/>
              <a:t>– firm that undertakes foreign direct investment</a:t>
            </a:r>
          </a:p>
          <a:p>
            <a:pPr lvl="1"/>
            <a:r>
              <a:rPr lang="en-US" sz="2200" dirty="0" smtClean="0"/>
              <a:t>These companies work in more than one country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4663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75" y="396874"/>
            <a:ext cx="1980738" cy="1525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02" y="5466119"/>
            <a:ext cx="2690421" cy="959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128" y="566316"/>
            <a:ext cx="3106872" cy="1355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75" y="2196619"/>
            <a:ext cx="1912380" cy="1385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640" y="398042"/>
            <a:ext cx="2519518" cy="1572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940" y="2364020"/>
            <a:ext cx="2030483" cy="1218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4059" y="2196619"/>
            <a:ext cx="3299940" cy="1146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131" y="3582310"/>
            <a:ext cx="1056345" cy="12355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0824" y="3695993"/>
            <a:ext cx="1869599" cy="1246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7300" y="3960040"/>
            <a:ext cx="2127606" cy="982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6496" y="5015628"/>
            <a:ext cx="2242935" cy="1461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059" y="5294965"/>
            <a:ext cx="1952379" cy="9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 (FDI)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MNCs are HUGE</a:t>
            </a:r>
          </a:p>
          <a:p>
            <a:pPr lvl="1"/>
            <a:r>
              <a:rPr lang="en-US" sz="2400" dirty="0" smtClean="0"/>
              <a:t>In 2008, the ten biggest MNCs had sales valued at about three times the total GDP </a:t>
            </a:r>
            <a:r>
              <a:rPr lang="en-US" sz="2400" dirty="0" smtClean="0"/>
              <a:t>of </a:t>
            </a:r>
            <a:r>
              <a:rPr lang="en-US" sz="2400" dirty="0" smtClean="0"/>
              <a:t>all the countries in Sub-Saharan Africa combined.</a:t>
            </a:r>
          </a:p>
          <a:p>
            <a:pPr lvl="1"/>
            <a:r>
              <a:rPr lang="en-US" sz="2400" dirty="0" smtClean="0"/>
              <a:t>Their total assets were about the size of the GDP of China and about two and half times the GDP of India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104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Direct Investment (FDI)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99587"/>
            <a:ext cx="7610476" cy="437607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MNCs have grown very quickly since the 1950’s.</a:t>
            </a:r>
          </a:p>
          <a:p>
            <a:pPr lvl="1"/>
            <a:r>
              <a:rPr lang="en-US" sz="2200" dirty="0" smtClean="0"/>
              <a:t>In the early 1990’s – 37,000 MNCs</a:t>
            </a:r>
          </a:p>
          <a:p>
            <a:pPr lvl="1"/>
            <a:r>
              <a:rPr lang="en-US" sz="2200" dirty="0" smtClean="0"/>
              <a:t>2009 – 82,000 MNCs which employed 80 million people in foreign sections alone</a:t>
            </a:r>
          </a:p>
          <a:p>
            <a:pPr lvl="1"/>
            <a:r>
              <a:rPr lang="en-US" sz="2200" dirty="0" smtClean="0"/>
              <a:t>Foreign sections of MNCs account for 11% of the world’s GDP</a:t>
            </a:r>
          </a:p>
          <a:p>
            <a:r>
              <a:rPr lang="en-US" sz="2400" dirty="0" smtClean="0"/>
              <a:t>At first, most FDI went from one developed country to another</a:t>
            </a:r>
          </a:p>
          <a:p>
            <a:r>
              <a:rPr lang="en-US" sz="2400" dirty="0" smtClean="0"/>
              <a:t>Today, there is increasing FDI in developing countries</a:t>
            </a:r>
          </a:p>
          <a:p>
            <a:r>
              <a:rPr lang="en-US" sz="2400" dirty="0" smtClean="0"/>
              <a:t>There are also increasing numbers of MNC headquartered in developing countries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260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MNCs expand into developing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595562"/>
            <a:ext cx="8724900" cy="3670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Profit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Increase </a:t>
            </a:r>
            <a:r>
              <a:rPr lang="en-US" sz="2400" dirty="0" smtClean="0"/>
              <a:t>sales and revenues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Bypass trade barriers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Lower costs of production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locally produced raw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Further </a:t>
            </a:r>
            <a:r>
              <a:rPr lang="en-US" sz="2400" dirty="0" smtClean="0"/>
              <a:t>their activities in natural resource extraction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14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country characteristics that attract MNCs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makes a MNC want to invest in one developing country instead of another?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587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63835"/>
              </p:ext>
            </p:extLst>
          </p:nvPr>
        </p:nvGraphicFramePr>
        <p:xfrm>
          <a:off x="188799" y="394706"/>
          <a:ext cx="8886268" cy="61468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91094"/>
                <a:gridCol w="791094"/>
                <a:gridCol w="975328"/>
                <a:gridCol w="791094"/>
                <a:gridCol w="791094"/>
                <a:gridCol w="791094"/>
                <a:gridCol w="791094"/>
                <a:gridCol w="791094"/>
                <a:gridCol w="791094"/>
                <a:gridCol w="791094"/>
                <a:gridCol w="791094"/>
              </a:tblGrid>
              <a:tr h="680723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Round 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Round 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Round 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Round 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Round 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07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Friendly</a:t>
                      </a:r>
                      <a:r>
                        <a:rPr lang="en-US" sz="1000" b="1" baseline="0" smtClean="0"/>
                        <a:t> to capital points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Game points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Friendly</a:t>
                      </a:r>
                      <a:r>
                        <a:rPr lang="en-US" sz="1000" b="1" baseline="0" smtClean="0"/>
                        <a:t> to capital points</a:t>
                      </a:r>
                      <a:endParaRPr lang="en-US" sz="1000" b="1" smtClean="0"/>
                    </a:p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Game points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Friendly</a:t>
                      </a:r>
                      <a:r>
                        <a:rPr lang="en-US" sz="1000" b="1" baseline="0" dirty="0" smtClean="0"/>
                        <a:t> to capital points</a:t>
                      </a:r>
                      <a:endParaRPr lang="en-US" sz="1000" b="1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Game points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Friendly</a:t>
                      </a:r>
                      <a:r>
                        <a:rPr lang="en-US" sz="1000" b="1" baseline="0" dirty="0" smtClean="0"/>
                        <a:t> to capital points</a:t>
                      </a:r>
                      <a:endParaRPr lang="en-US" sz="1000" b="1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Game points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Friendly</a:t>
                      </a:r>
                      <a:r>
                        <a:rPr lang="en-US" sz="1000" b="1" baseline="0" dirty="0" smtClean="0"/>
                        <a:t> to capital points</a:t>
                      </a:r>
                      <a:endParaRPr lang="en-US" sz="1000" b="1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Game points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Country 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Country 2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Country 3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Country 4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Country 5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Country 6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Country 7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46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Direct Investment (FDI</a:t>
            </a:r>
            <a:r>
              <a:rPr lang="en-US" dirty="0" smtClean="0"/>
              <a:t>) - 2009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095859"/>
              </p:ext>
            </p:extLst>
          </p:nvPr>
        </p:nvGraphicFramePr>
        <p:xfrm>
          <a:off x="1114425" y="2218021"/>
          <a:ext cx="7610475" cy="45211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86198"/>
                <a:gridCol w="1630559"/>
                <a:gridCol w="18937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Host Region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% of World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% of Developing Countries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World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Developed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Countries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54.2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Developing Countries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45.8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Latin America and Caribbean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11.2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24.4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North Africa and Middle East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8.3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18.1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Sub-Saharan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Africa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3.9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East Africa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14.8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32.4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(of which, China)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(9.1)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(19.9)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South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South East Asia and Oceania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16.7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20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533</TotalTime>
  <Words>550</Words>
  <Application>Microsoft Macintosh PowerPoint</Application>
  <PresentationFormat>On-screen Show (4:3)</PresentationFormat>
  <Paragraphs>161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Perception</vt:lpstr>
      <vt:lpstr>Foreign Direct Investment (FDI)</vt:lpstr>
      <vt:lpstr>Foreign Direct Investment (FDI)</vt:lpstr>
      <vt:lpstr>PowerPoint Presentation</vt:lpstr>
      <vt:lpstr>Foreign Direct Investment (FDI)</vt:lpstr>
      <vt:lpstr>Foreign Direct Investment (FDI)</vt:lpstr>
      <vt:lpstr>Why MNCs expand into developing countries</vt:lpstr>
      <vt:lpstr>Developing country characteristics that attract MNCs</vt:lpstr>
      <vt:lpstr>PowerPoint Presentation</vt:lpstr>
      <vt:lpstr>Foreign Direct Investment (FDI) - 2009</vt:lpstr>
      <vt:lpstr>Developing country characteristics that attract MNCs</vt:lpstr>
      <vt:lpstr>Developing country characteristics that attract MNCs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Income Distribution</dc:title>
  <dc:creator>Chris Duke</dc:creator>
  <cp:lastModifiedBy>Teacher Tigard-Tualatin</cp:lastModifiedBy>
  <cp:revision>23</cp:revision>
  <dcterms:created xsi:type="dcterms:W3CDTF">2013-03-04T01:31:29Z</dcterms:created>
  <dcterms:modified xsi:type="dcterms:W3CDTF">2017-04-20T19:35:57Z</dcterms:modified>
</cp:coreProperties>
</file>