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92" r:id="rId3"/>
    <p:sldId id="286" r:id="rId4"/>
    <p:sldId id="287" r:id="rId5"/>
    <p:sldId id="258" r:id="rId6"/>
    <p:sldId id="260" r:id="rId7"/>
    <p:sldId id="261" r:id="rId8"/>
    <p:sldId id="256" r:id="rId9"/>
    <p:sldId id="263" r:id="rId10"/>
    <p:sldId id="264" r:id="rId11"/>
    <p:sldId id="265" r:id="rId12"/>
    <p:sldId id="266" r:id="rId13"/>
    <p:sldId id="268" r:id="rId14"/>
    <p:sldId id="270" r:id="rId15"/>
    <p:sldId id="271" r:id="rId16"/>
    <p:sldId id="273" r:id="rId17"/>
    <p:sldId id="277" r:id="rId18"/>
    <p:sldId id="278" r:id="rId19"/>
    <p:sldId id="279" r:id="rId20"/>
    <p:sldId id="280" r:id="rId21"/>
    <p:sldId id="281" r:id="rId22"/>
    <p:sldId id="282" r:id="rId23"/>
    <p:sldId id="283" r:id="rId24"/>
    <p:sldId id="288" r:id="rId25"/>
    <p:sldId id="289" r:id="rId26"/>
    <p:sldId id="290" r:id="rId27"/>
    <p:sldId id="291"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1DA0E-FFEF-2841-ACB0-B2CF29CC82DA}"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9C2956EF-08C7-F043-ABA5-D358015E2DEB}">
      <dgm:prSet/>
      <dgm:spPr/>
      <dgm:t>
        <a:bodyPr/>
        <a:lstStyle/>
        <a:p>
          <a:pPr rtl="0"/>
          <a:r>
            <a:rPr lang="en-US" baseline="0" smtClean="0"/>
            <a:t>Scarcity</a:t>
          </a:r>
          <a:endParaRPr lang="en-US"/>
        </a:p>
      </dgm:t>
    </dgm:pt>
    <dgm:pt modelId="{174097CE-B303-8948-BF74-4FD8EA00D7E6}" type="parTrans" cxnId="{02E695AD-42F8-A243-981F-548875B003AD}">
      <dgm:prSet/>
      <dgm:spPr/>
      <dgm:t>
        <a:bodyPr/>
        <a:lstStyle/>
        <a:p>
          <a:endParaRPr lang="en-US"/>
        </a:p>
      </dgm:t>
    </dgm:pt>
    <dgm:pt modelId="{49C13E9E-528E-164C-AF03-B71D57351C99}" type="sibTrans" cxnId="{02E695AD-42F8-A243-981F-548875B003AD}">
      <dgm:prSet/>
      <dgm:spPr/>
      <dgm:t>
        <a:bodyPr/>
        <a:lstStyle/>
        <a:p>
          <a:endParaRPr lang="en-US"/>
        </a:p>
      </dgm:t>
    </dgm:pt>
    <dgm:pt modelId="{9D90D64F-8526-F94A-9677-972E597193B9}">
      <dgm:prSet/>
      <dgm:spPr/>
      <dgm:t>
        <a:bodyPr/>
        <a:lstStyle/>
        <a:p>
          <a:r>
            <a:rPr lang="en-US" dirty="0" smtClean="0"/>
            <a:t>Choices</a:t>
          </a:r>
          <a:endParaRPr lang="en-US" dirty="0"/>
        </a:p>
      </dgm:t>
    </dgm:pt>
    <dgm:pt modelId="{1AF9ABA8-188E-9147-834B-B31778313B8F}" type="parTrans" cxnId="{5C9D0F03-34B7-7D48-B9DA-BB382B4150FB}">
      <dgm:prSet/>
      <dgm:spPr/>
      <dgm:t>
        <a:bodyPr/>
        <a:lstStyle/>
        <a:p>
          <a:endParaRPr lang="en-US"/>
        </a:p>
      </dgm:t>
    </dgm:pt>
    <dgm:pt modelId="{CDAD5584-2D5F-E043-B7DE-B8656A1A6554}" type="sibTrans" cxnId="{5C9D0F03-34B7-7D48-B9DA-BB382B4150FB}">
      <dgm:prSet/>
      <dgm:spPr/>
      <dgm:t>
        <a:bodyPr/>
        <a:lstStyle/>
        <a:p>
          <a:endParaRPr lang="en-US"/>
        </a:p>
      </dgm:t>
    </dgm:pt>
    <dgm:pt modelId="{DA304F35-82E3-DE49-B4A9-1EED2D7EBBCC}" type="pres">
      <dgm:prSet presAssocID="{5591DA0E-FFEF-2841-ACB0-B2CF29CC82DA}" presName="Name0" presStyleCnt="0">
        <dgm:presLayoutVars>
          <dgm:dir/>
          <dgm:resizeHandles val="exact"/>
        </dgm:presLayoutVars>
      </dgm:prSet>
      <dgm:spPr/>
      <dgm:t>
        <a:bodyPr/>
        <a:lstStyle/>
        <a:p>
          <a:endParaRPr lang="en-US"/>
        </a:p>
      </dgm:t>
    </dgm:pt>
    <dgm:pt modelId="{42EA581E-7B91-3347-A85E-12635DB2B92A}" type="pres">
      <dgm:prSet presAssocID="{9C2956EF-08C7-F043-ABA5-D358015E2DEB}" presName="node" presStyleLbl="node1" presStyleIdx="0" presStyleCnt="2">
        <dgm:presLayoutVars>
          <dgm:bulletEnabled val="1"/>
        </dgm:presLayoutVars>
      </dgm:prSet>
      <dgm:spPr/>
      <dgm:t>
        <a:bodyPr/>
        <a:lstStyle/>
        <a:p>
          <a:endParaRPr lang="en-US"/>
        </a:p>
      </dgm:t>
    </dgm:pt>
    <dgm:pt modelId="{0615600F-44B2-4949-8942-6D9D80D3A072}" type="pres">
      <dgm:prSet presAssocID="{49C13E9E-528E-164C-AF03-B71D57351C99}" presName="sibTrans" presStyleLbl="sibTrans2D1" presStyleIdx="0" presStyleCnt="1"/>
      <dgm:spPr/>
      <dgm:t>
        <a:bodyPr/>
        <a:lstStyle/>
        <a:p>
          <a:endParaRPr lang="en-US"/>
        </a:p>
      </dgm:t>
    </dgm:pt>
    <dgm:pt modelId="{876DBBB4-97AD-7D43-A233-0CDCA6B1DAEA}" type="pres">
      <dgm:prSet presAssocID="{49C13E9E-528E-164C-AF03-B71D57351C99}" presName="connectorText" presStyleLbl="sibTrans2D1" presStyleIdx="0" presStyleCnt="1"/>
      <dgm:spPr/>
      <dgm:t>
        <a:bodyPr/>
        <a:lstStyle/>
        <a:p>
          <a:endParaRPr lang="en-US"/>
        </a:p>
      </dgm:t>
    </dgm:pt>
    <dgm:pt modelId="{2A16830A-B55A-FF4D-B24E-BB2903495CF1}" type="pres">
      <dgm:prSet presAssocID="{9D90D64F-8526-F94A-9677-972E597193B9}" presName="node" presStyleLbl="node1" presStyleIdx="1" presStyleCnt="2">
        <dgm:presLayoutVars>
          <dgm:bulletEnabled val="1"/>
        </dgm:presLayoutVars>
      </dgm:prSet>
      <dgm:spPr/>
      <dgm:t>
        <a:bodyPr/>
        <a:lstStyle/>
        <a:p>
          <a:endParaRPr lang="en-US"/>
        </a:p>
      </dgm:t>
    </dgm:pt>
  </dgm:ptLst>
  <dgm:cxnLst>
    <dgm:cxn modelId="{5C9D0F03-34B7-7D48-B9DA-BB382B4150FB}" srcId="{5591DA0E-FFEF-2841-ACB0-B2CF29CC82DA}" destId="{9D90D64F-8526-F94A-9677-972E597193B9}" srcOrd="1" destOrd="0" parTransId="{1AF9ABA8-188E-9147-834B-B31778313B8F}" sibTransId="{CDAD5584-2D5F-E043-B7DE-B8656A1A6554}"/>
    <dgm:cxn modelId="{E5E554D1-0039-4741-A809-604EA85F65E1}" type="presOf" srcId="{49C13E9E-528E-164C-AF03-B71D57351C99}" destId="{0615600F-44B2-4949-8942-6D9D80D3A072}" srcOrd="0" destOrd="0" presId="urn:microsoft.com/office/officeart/2005/8/layout/process1"/>
    <dgm:cxn modelId="{C49DEBD9-A9CD-2A4C-9905-E39E81F7BAD5}" type="presOf" srcId="{5591DA0E-FFEF-2841-ACB0-B2CF29CC82DA}" destId="{DA304F35-82E3-DE49-B4A9-1EED2D7EBBCC}" srcOrd="0" destOrd="0" presId="urn:microsoft.com/office/officeart/2005/8/layout/process1"/>
    <dgm:cxn modelId="{2ABADB31-4B45-7B49-A2C0-E8846F9CADB0}" type="presOf" srcId="{49C13E9E-528E-164C-AF03-B71D57351C99}" destId="{876DBBB4-97AD-7D43-A233-0CDCA6B1DAEA}" srcOrd="1" destOrd="0" presId="urn:microsoft.com/office/officeart/2005/8/layout/process1"/>
    <dgm:cxn modelId="{54053583-E7AF-C941-82FE-C62090F89177}" type="presOf" srcId="{9C2956EF-08C7-F043-ABA5-D358015E2DEB}" destId="{42EA581E-7B91-3347-A85E-12635DB2B92A}" srcOrd="0" destOrd="0" presId="urn:microsoft.com/office/officeart/2005/8/layout/process1"/>
    <dgm:cxn modelId="{02E695AD-42F8-A243-981F-548875B003AD}" srcId="{5591DA0E-FFEF-2841-ACB0-B2CF29CC82DA}" destId="{9C2956EF-08C7-F043-ABA5-D358015E2DEB}" srcOrd="0" destOrd="0" parTransId="{174097CE-B303-8948-BF74-4FD8EA00D7E6}" sibTransId="{49C13E9E-528E-164C-AF03-B71D57351C99}"/>
    <dgm:cxn modelId="{461F6C09-8884-0940-8CEC-DC858DA5EBAB}" type="presOf" srcId="{9D90D64F-8526-F94A-9677-972E597193B9}" destId="{2A16830A-B55A-FF4D-B24E-BB2903495CF1}" srcOrd="0" destOrd="0" presId="urn:microsoft.com/office/officeart/2005/8/layout/process1"/>
    <dgm:cxn modelId="{8B56A54F-23A1-9243-A16D-BE003F04F2B9}" type="presParOf" srcId="{DA304F35-82E3-DE49-B4A9-1EED2D7EBBCC}" destId="{42EA581E-7B91-3347-A85E-12635DB2B92A}" srcOrd="0" destOrd="0" presId="urn:microsoft.com/office/officeart/2005/8/layout/process1"/>
    <dgm:cxn modelId="{D9DCACDE-6766-6649-944C-107FEB2FCEB1}" type="presParOf" srcId="{DA304F35-82E3-DE49-B4A9-1EED2D7EBBCC}" destId="{0615600F-44B2-4949-8942-6D9D80D3A072}" srcOrd="1" destOrd="0" presId="urn:microsoft.com/office/officeart/2005/8/layout/process1"/>
    <dgm:cxn modelId="{8FFDA802-4024-6740-AD93-6AF7BE74945F}" type="presParOf" srcId="{0615600F-44B2-4949-8942-6D9D80D3A072}" destId="{876DBBB4-97AD-7D43-A233-0CDCA6B1DAEA}" srcOrd="0" destOrd="0" presId="urn:microsoft.com/office/officeart/2005/8/layout/process1"/>
    <dgm:cxn modelId="{2F42293D-8F4D-9E47-AD85-EAFACE472B30}" type="presParOf" srcId="{DA304F35-82E3-DE49-B4A9-1EED2D7EBBCC}" destId="{2A16830A-B55A-FF4D-B24E-BB2903495CF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Price of complement</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custAng="10800000"/>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1080000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C3805435-E06D-424C-BF5E-8B97E0D97543}" type="presOf" srcId="{165EF91D-DC60-EB49-9FA9-288FD21B7BCC}" destId="{03D54E7B-9050-C24F-8CEB-821351BF04C1}" srcOrd="0" destOrd="0" presId="urn:microsoft.com/office/officeart/2005/8/layout/arrow4"/>
    <dgm:cxn modelId="{069E6D00-9A0B-ED43-A770-85BBE787D660}" srcId="{FD7F3AA4-D391-5745-88D8-4B2C9A0BBF99}" destId="{0CD1F8E9-872E-C14E-933C-43196112D8B5}" srcOrd="1" destOrd="0" parTransId="{E304D959-66C7-0946-BE16-8C590D7DEA04}" sibTransId="{5B5BCFB6-DB4C-D34C-AC2D-90438F950752}"/>
    <dgm:cxn modelId="{EFCC19DE-A167-8042-A1C0-BF28FE307453}" srcId="{FD7F3AA4-D391-5745-88D8-4B2C9A0BBF99}" destId="{165EF91D-DC60-EB49-9FA9-288FD21B7BCC}" srcOrd="0" destOrd="0" parTransId="{0422F027-18CF-C34F-8244-8C95FFD83401}" sibTransId="{97A963D9-04C3-414B-B621-D843D01231DA}"/>
    <dgm:cxn modelId="{C9D83BC7-4111-C046-AEE6-A78D72783A07}" type="presOf" srcId="{0CD1F8E9-872E-C14E-933C-43196112D8B5}" destId="{768BF101-BBD1-4945-A64F-5B6126265F66}" srcOrd="0" destOrd="0" presId="urn:microsoft.com/office/officeart/2005/8/layout/arrow4"/>
    <dgm:cxn modelId="{98DFAFE2-9266-0546-AA32-D4A81158AB75}" type="presOf" srcId="{FD7F3AA4-D391-5745-88D8-4B2C9A0BBF99}" destId="{C3B67071-E73C-1144-B9F8-D12D9857AC3A}" srcOrd="0" destOrd="0" presId="urn:microsoft.com/office/officeart/2005/8/layout/arrow4"/>
    <dgm:cxn modelId="{F1DD1F39-9DFC-E94B-8F42-5FFDC344947B}" type="presParOf" srcId="{C3B67071-E73C-1144-B9F8-D12D9857AC3A}" destId="{34D0B769-BFBA-994E-AF89-DFC0AC9CE53D}" srcOrd="0" destOrd="0" presId="urn:microsoft.com/office/officeart/2005/8/layout/arrow4"/>
    <dgm:cxn modelId="{35BE6DDB-8E91-A848-A985-F3DE196D665F}" type="presParOf" srcId="{C3B67071-E73C-1144-B9F8-D12D9857AC3A}" destId="{03D54E7B-9050-C24F-8CEB-821351BF04C1}" srcOrd="1" destOrd="0" presId="urn:microsoft.com/office/officeart/2005/8/layout/arrow4"/>
    <dgm:cxn modelId="{8C4E565F-AA8F-A941-BDA0-062BD0E74CB2}" type="presParOf" srcId="{C3B67071-E73C-1144-B9F8-D12D9857AC3A}" destId="{7022AAD4-22A4-1640-AD05-267F5E95867B}" srcOrd="2" destOrd="0" presId="urn:microsoft.com/office/officeart/2005/8/layout/arrow4"/>
    <dgm:cxn modelId="{288CB9A0-B319-8D4F-9500-F988BC37ED3E}"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Price of complement</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custAng="0"/>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E0B027D5-8B3E-0C4F-9449-EF1B2A60108B}" type="presOf" srcId="{FD7F3AA4-D391-5745-88D8-4B2C9A0BBF99}" destId="{C3B67071-E73C-1144-B9F8-D12D9857AC3A}" srcOrd="0" destOrd="0" presId="urn:microsoft.com/office/officeart/2005/8/layout/arrow4"/>
    <dgm:cxn modelId="{268146C9-B5ED-7945-A800-DEEF945389F6}" type="presOf" srcId="{165EF91D-DC60-EB49-9FA9-288FD21B7BCC}" destId="{03D54E7B-9050-C24F-8CEB-821351BF04C1}" srcOrd="0" destOrd="0" presId="urn:microsoft.com/office/officeart/2005/8/layout/arrow4"/>
    <dgm:cxn modelId="{35740145-43A0-244C-9311-FB06C45CD1D5}" type="presOf" srcId="{0CD1F8E9-872E-C14E-933C-43196112D8B5}" destId="{768BF101-BBD1-4945-A64F-5B6126265F66}" srcOrd="0" destOrd="0" presId="urn:microsoft.com/office/officeart/2005/8/layout/arrow4"/>
    <dgm:cxn modelId="{069E6D00-9A0B-ED43-A770-85BBE787D660}" srcId="{FD7F3AA4-D391-5745-88D8-4B2C9A0BBF99}" destId="{0CD1F8E9-872E-C14E-933C-43196112D8B5}" srcOrd="1" destOrd="0" parTransId="{E304D959-66C7-0946-BE16-8C590D7DEA04}" sibTransId="{5B5BCFB6-DB4C-D34C-AC2D-90438F950752}"/>
    <dgm:cxn modelId="{EFCC19DE-A167-8042-A1C0-BF28FE307453}" srcId="{FD7F3AA4-D391-5745-88D8-4B2C9A0BBF99}" destId="{165EF91D-DC60-EB49-9FA9-288FD21B7BCC}" srcOrd="0" destOrd="0" parTransId="{0422F027-18CF-C34F-8244-8C95FFD83401}" sibTransId="{97A963D9-04C3-414B-B621-D843D01231DA}"/>
    <dgm:cxn modelId="{47F92765-090B-5B4E-BD2B-D8F16C7DDCBE}" type="presParOf" srcId="{C3B67071-E73C-1144-B9F8-D12D9857AC3A}" destId="{34D0B769-BFBA-994E-AF89-DFC0AC9CE53D}" srcOrd="0" destOrd="0" presId="urn:microsoft.com/office/officeart/2005/8/layout/arrow4"/>
    <dgm:cxn modelId="{6030C133-2EC5-DE49-973C-8CFA951108EF}" type="presParOf" srcId="{C3B67071-E73C-1144-B9F8-D12D9857AC3A}" destId="{03D54E7B-9050-C24F-8CEB-821351BF04C1}" srcOrd="1" destOrd="0" presId="urn:microsoft.com/office/officeart/2005/8/layout/arrow4"/>
    <dgm:cxn modelId="{6CCF390F-9ED9-0049-8575-74993CA2CDE2}" type="presParOf" srcId="{C3B67071-E73C-1144-B9F8-D12D9857AC3A}" destId="{7022AAD4-22A4-1640-AD05-267F5E95867B}" srcOrd="2" destOrd="0" presId="urn:microsoft.com/office/officeart/2005/8/layout/arrow4"/>
    <dgm:cxn modelId="{DBCB0EEF-7D07-7B49-9F8A-B755FB369106}"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33639-2DC3-504A-B28A-3FD9B91513CA}"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9C18735-1292-3041-97EB-B9D0E236CADC}">
      <dgm:prSet phldrT="[Text]"/>
      <dgm:spPr/>
      <dgm:t>
        <a:bodyPr/>
        <a:lstStyle/>
        <a:p>
          <a:r>
            <a:rPr lang="en-US" dirty="0" smtClean="0"/>
            <a:t>Price</a:t>
          </a:r>
          <a:endParaRPr lang="en-US" dirty="0"/>
        </a:p>
      </dgm:t>
    </dgm:pt>
    <dgm:pt modelId="{FAFFE6A1-FB77-904D-B04B-56601E3A3124}" type="parTrans" cxnId="{E430C6D5-F59E-F041-AB3D-74AC49F539C4}">
      <dgm:prSet/>
      <dgm:spPr/>
      <dgm:t>
        <a:bodyPr/>
        <a:lstStyle/>
        <a:p>
          <a:endParaRPr lang="en-US"/>
        </a:p>
      </dgm:t>
    </dgm:pt>
    <dgm:pt modelId="{32386233-54CA-684F-9622-DA111E092560}" type="sibTrans" cxnId="{E430C6D5-F59E-F041-AB3D-74AC49F539C4}">
      <dgm:prSet/>
      <dgm:spPr/>
      <dgm:t>
        <a:bodyPr/>
        <a:lstStyle/>
        <a:p>
          <a:endParaRPr lang="en-US"/>
        </a:p>
      </dgm:t>
    </dgm:pt>
    <dgm:pt modelId="{54A3F37A-47F6-D542-93CF-4ACE3BD1CCA4}">
      <dgm:prSet phldrT="[Text]"/>
      <dgm:spPr/>
      <dgm:t>
        <a:bodyPr/>
        <a:lstStyle/>
        <a:p>
          <a:r>
            <a:rPr lang="en-US" dirty="0" smtClean="0"/>
            <a:t>Quantity Demanded</a:t>
          </a:r>
          <a:endParaRPr lang="en-US" dirty="0"/>
        </a:p>
      </dgm:t>
    </dgm:pt>
    <dgm:pt modelId="{213C6D8E-13F2-6A4B-9CFF-86A424CFCE79}" type="parTrans" cxnId="{C667CAA4-9580-6C45-9E73-64037E47AF15}">
      <dgm:prSet/>
      <dgm:spPr/>
      <dgm:t>
        <a:bodyPr/>
        <a:lstStyle/>
        <a:p>
          <a:endParaRPr lang="en-US"/>
        </a:p>
      </dgm:t>
    </dgm:pt>
    <dgm:pt modelId="{FBBEC1A8-781D-544D-9844-5D4823988973}" type="sibTrans" cxnId="{C667CAA4-9580-6C45-9E73-64037E47AF15}">
      <dgm:prSet/>
      <dgm:spPr/>
      <dgm:t>
        <a:bodyPr/>
        <a:lstStyle/>
        <a:p>
          <a:endParaRPr lang="en-US"/>
        </a:p>
      </dgm:t>
    </dgm:pt>
    <dgm:pt modelId="{A97ABDB3-2F45-0147-BD91-D46794D99751}" type="pres">
      <dgm:prSet presAssocID="{B1533639-2DC3-504A-B28A-3FD9B91513CA}" presName="compositeShape" presStyleCnt="0">
        <dgm:presLayoutVars>
          <dgm:chMax val="2"/>
          <dgm:dir/>
          <dgm:resizeHandles val="exact"/>
        </dgm:presLayoutVars>
      </dgm:prSet>
      <dgm:spPr/>
      <dgm:t>
        <a:bodyPr/>
        <a:lstStyle/>
        <a:p>
          <a:endParaRPr lang="en-US"/>
        </a:p>
      </dgm:t>
    </dgm:pt>
    <dgm:pt modelId="{CB14E276-06D9-0C4A-8A3A-F692F95CA824}" type="pres">
      <dgm:prSet presAssocID="{C9C18735-1292-3041-97EB-B9D0E236CADC}" presName="upArrow" presStyleLbl="node1" presStyleIdx="0" presStyleCnt="2"/>
      <dgm:spPr/>
    </dgm:pt>
    <dgm:pt modelId="{E55B9165-7DFD-3C44-9FBD-F4371BC39A33}" type="pres">
      <dgm:prSet presAssocID="{C9C18735-1292-3041-97EB-B9D0E236CADC}" presName="upArrowText" presStyleLbl="revTx" presStyleIdx="0" presStyleCnt="2">
        <dgm:presLayoutVars>
          <dgm:chMax val="0"/>
          <dgm:bulletEnabled val="1"/>
        </dgm:presLayoutVars>
      </dgm:prSet>
      <dgm:spPr/>
      <dgm:t>
        <a:bodyPr/>
        <a:lstStyle/>
        <a:p>
          <a:endParaRPr lang="en-US"/>
        </a:p>
      </dgm:t>
    </dgm:pt>
    <dgm:pt modelId="{461C9CDA-1E07-E840-8C94-2751B91BBF8D}" type="pres">
      <dgm:prSet presAssocID="{54A3F37A-47F6-D542-93CF-4ACE3BD1CCA4}" presName="downArrow" presStyleLbl="node1" presStyleIdx="1" presStyleCnt="2"/>
      <dgm:spPr/>
    </dgm:pt>
    <dgm:pt modelId="{C966A8A7-1C91-1B4E-A161-49AFE2B69CED}" type="pres">
      <dgm:prSet presAssocID="{54A3F37A-47F6-D542-93CF-4ACE3BD1CCA4}" presName="downArrowText" presStyleLbl="revTx" presStyleIdx="1" presStyleCnt="2">
        <dgm:presLayoutVars>
          <dgm:chMax val="0"/>
          <dgm:bulletEnabled val="1"/>
        </dgm:presLayoutVars>
      </dgm:prSet>
      <dgm:spPr/>
      <dgm:t>
        <a:bodyPr/>
        <a:lstStyle/>
        <a:p>
          <a:endParaRPr lang="en-US"/>
        </a:p>
      </dgm:t>
    </dgm:pt>
  </dgm:ptLst>
  <dgm:cxnLst>
    <dgm:cxn modelId="{75045893-D297-F840-8301-4104D186B501}" type="presOf" srcId="{B1533639-2DC3-504A-B28A-3FD9B91513CA}" destId="{A97ABDB3-2F45-0147-BD91-D46794D99751}" srcOrd="0" destOrd="0" presId="urn:microsoft.com/office/officeart/2005/8/layout/arrow4"/>
    <dgm:cxn modelId="{F012418A-9F8C-8347-9B24-EEE5E9F1FDBB}" type="presOf" srcId="{C9C18735-1292-3041-97EB-B9D0E236CADC}" destId="{E55B9165-7DFD-3C44-9FBD-F4371BC39A33}" srcOrd="0" destOrd="0" presId="urn:microsoft.com/office/officeart/2005/8/layout/arrow4"/>
    <dgm:cxn modelId="{C667CAA4-9580-6C45-9E73-64037E47AF15}" srcId="{B1533639-2DC3-504A-B28A-3FD9B91513CA}" destId="{54A3F37A-47F6-D542-93CF-4ACE3BD1CCA4}" srcOrd="1" destOrd="0" parTransId="{213C6D8E-13F2-6A4B-9CFF-86A424CFCE79}" sibTransId="{FBBEC1A8-781D-544D-9844-5D4823988973}"/>
    <dgm:cxn modelId="{E430C6D5-F59E-F041-AB3D-74AC49F539C4}" srcId="{B1533639-2DC3-504A-B28A-3FD9B91513CA}" destId="{C9C18735-1292-3041-97EB-B9D0E236CADC}" srcOrd="0" destOrd="0" parTransId="{FAFFE6A1-FB77-904D-B04B-56601E3A3124}" sibTransId="{32386233-54CA-684F-9622-DA111E092560}"/>
    <dgm:cxn modelId="{800ED194-E510-6D4F-A7DA-C2F2E8147241}" type="presOf" srcId="{54A3F37A-47F6-D542-93CF-4ACE3BD1CCA4}" destId="{C966A8A7-1C91-1B4E-A161-49AFE2B69CED}" srcOrd="0" destOrd="0" presId="urn:microsoft.com/office/officeart/2005/8/layout/arrow4"/>
    <dgm:cxn modelId="{51A50C5E-FD2E-EA42-92B5-87940A8C765B}" type="presParOf" srcId="{A97ABDB3-2F45-0147-BD91-D46794D99751}" destId="{CB14E276-06D9-0C4A-8A3A-F692F95CA824}" srcOrd="0" destOrd="0" presId="urn:microsoft.com/office/officeart/2005/8/layout/arrow4"/>
    <dgm:cxn modelId="{7756A38D-3DEF-464D-8202-84246A54C2D5}" type="presParOf" srcId="{A97ABDB3-2F45-0147-BD91-D46794D99751}" destId="{E55B9165-7DFD-3C44-9FBD-F4371BC39A33}" srcOrd="1" destOrd="0" presId="urn:microsoft.com/office/officeart/2005/8/layout/arrow4"/>
    <dgm:cxn modelId="{9D3C09E8-2430-FD46-BA52-02D557742080}" type="presParOf" srcId="{A97ABDB3-2F45-0147-BD91-D46794D99751}" destId="{461C9CDA-1E07-E840-8C94-2751B91BBF8D}" srcOrd="2" destOrd="0" presId="urn:microsoft.com/office/officeart/2005/8/layout/arrow4"/>
    <dgm:cxn modelId="{FEEAD8B8-6ADA-A041-80E4-B529E279DD05}" type="presParOf" srcId="{A97ABDB3-2F45-0147-BD91-D46794D99751}" destId="{C966A8A7-1C91-1B4E-A161-49AFE2B69CE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33639-2DC3-504A-B28A-3FD9B91513CA}"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9C18735-1292-3041-97EB-B9D0E236CADC}">
      <dgm:prSet phldrT="[Text]"/>
      <dgm:spPr/>
      <dgm:t>
        <a:bodyPr/>
        <a:lstStyle/>
        <a:p>
          <a:r>
            <a:rPr lang="en-US" dirty="0" smtClean="0"/>
            <a:t>Price</a:t>
          </a:r>
          <a:endParaRPr lang="en-US" dirty="0"/>
        </a:p>
      </dgm:t>
    </dgm:pt>
    <dgm:pt modelId="{FAFFE6A1-FB77-904D-B04B-56601E3A3124}" type="parTrans" cxnId="{E430C6D5-F59E-F041-AB3D-74AC49F539C4}">
      <dgm:prSet/>
      <dgm:spPr/>
      <dgm:t>
        <a:bodyPr/>
        <a:lstStyle/>
        <a:p>
          <a:endParaRPr lang="en-US"/>
        </a:p>
      </dgm:t>
    </dgm:pt>
    <dgm:pt modelId="{32386233-54CA-684F-9622-DA111E092560}" type="sibTrans" cxnId="{E430C6D5-F59E-F041-AB3D-74AC49F539C4}">
      <dgm:prSet/>
      <dgm:spPr/>
      <dgm:t>
        <a:bodyPr/>
        <a:lstStyle/>
        <a:p>
          <a:endParaRPr lang="en-US"/>
        </a:p>
      </dgm:t>
    </dgm:pt>
    <dgm:pt modelId="{54A3F37A-47F6-D542-93CF-4ACE3BD1CCA4}">
      <dgm:prSet phldrT="[Text]"/>
      <dgm:spPr/>
      <dgm:t>
        <a:bodyPr/>
        <a:lstStyle/>
        <a:p>
          <a:r>
            <a:rPr lang="en-US" dirty="0" smtClean="0"/>
            <a:t>Quantity Demanded</a:t>
          </a:r>
          <a:endParaRPr lang="en-US" dirty="0"/>
        </a:p>
      </dgm:t>
    </dgm:pt>
    <dgm:pt modelId="{213C6D8E-13F2-6A4B-9CFF-86A424CFCE79}" type="parTrans" cxnId="{C667CAA4-9580-6C45-9E73-64037E47AF15}">
      <dgm:prSet/>
      <dgm:spPr/>
      <dgm:t>
        <a:bodyPr/>
        <a:lstStyle/>
        <a:p>
          <a:endParaRPr lang="en-US"/>
        </a:p>
      </dgm:t>
    </dgm:pt>
    <dgm:pt modelId="{FBBEC1A8-781D-544D-9844-5D4823988973}" type="sibTrans" cxnId="{C667CAA4-9580-6C45-9E73-64037E47AF15}">
      <dgm:prSet/>
      <dgm:spPr/>
      <dgm:t>
        <a:bodyPr/>
        <a:lstStyle/>
        <a:p>
          <a:endParaRPr lang="en-US"/>
        </a:p>
      </dgm:t>
    </dgm:pt>
    <dgm:pt modelId="{A97ABDB3-2F45-0147-BD91-D46794D99751}" type="pres">
      <dgm:prSet presAssocID="{B1533639-2DC3-504A-B28A-3FD9B91513CA}" presName="compositeShape" presStyleCnt="0">
        <dgm:presLayoutVars>
          <dgm:chMax val="2"/>
          <dgm:dir/>
          <dgm:resizeHandles val="exact"/>
        </dgm:presLayoutVars>
      </dgm:prSet>
      <dgm:spPr/>
      <dgm:t>
        <a:bodyPr/>
        <a:lstStyle/>
        <a:p>
          <a:endParaRPr lang="en-US"/>
        </a:p>
      </dgm:t>
    </dgm:pt>
    <dgm:pt modelId="{CB14E276-06D9-0C4A-8A3A-F692F95CA824}" type="pres">
      <dgm:prSet presAssocID="{C9C18735-1292-3041-97EB-B9D0E236CADC}" presName="upArrow" presStyleLbl="node1" presStyleIdx="0" presStyleCnt="2" custAng="10800000"/>
      <dgm:spPr/>
    </dgm:pt>
    <dgm:pt modelId="{E55B9165-7DFD-3C44-9FBD-F4371BC39A33}" type="pres">
      <dgm:prSet presAssocID="{C9C18735-1292-3041-97EB-B9D0E236CADC}" presName="upArrowText" presStyleLbl="revTx" presStyleIdx="0" presStyleCnt="2">
        <dgm:presLayoutVars>
          <dgm:chMax val="0"/>
          <dgm:bulletEnabled val="1"/>
        </dgm:presLayoutVars>
      </dgm:prSet>
      <dgm:spPr/>
      <dgm:t>
        <a:bodyPr/>
        <a:lstStyle/>
        <a:p>
          <a:endParaRPr lang="en-US"/>
        </a:p>
      </dgm:t>
    </dgm:pt>
    <dgm:pt modelId="{461C9CDA-1E07-E840-8C94-2751B91BBF8D}" type="pres">
      <dgm:prSet presAssocID="{54A3F37A-47F6-D542-93CF-4ACE3BD1CCA4}" presName="downArrow" presStyleLbl="node1" presStyleIdx="1" presStyleCnt="2" custAng="10800000"/>
      <dgm:spPr/>
    </dgm:pt>
    <dgm:pt modelId="{C966A8A7-1C91-1B4E-A161-49AFE2B69CED}" type="pres">
      <dgm:prSet presAssocID="{54A3F37A-47F6-D542-93CF-4ACE3BD1CCA4}" presName="downArrowText" presStyleLbl="revTx" presStyleIdx="1" presStyleCnt="2">
        <dgm:presLayoutVars>
          <dgm:chMax val="0"/>
          <dgm:bulletEnabled val="1"/>
        </dgm:presLayoutVars>
      </dgm:prSet>
      <dgm:spPr/>
      <dgm:t>
        <a:bodyPr/>
        <a:lstStyle/>
        <a:p>
          <a:endParaRPr lang="en-US"/>
        </a:p>
      </dgm:t>
    </dgm:pt>
  </dgm:ptLst>
  <dgm:cxnLst>
    <dgm:cxn modelId="{C667CAA4-9580-6C45-9E73-64037E47AF15}" srcId="{B1533639-2DC3-504A-B28A-3FD9B91513CA}" destId="{54A3F37A-47F6-D542-93CF-4ACE3BD1CCA4}" srcOrd="1" destOrd="0" parTransId="{213C6D8E-13F2-6A4B-9CFF-86A424CFCE79}" sibTransId="{FBBEC1A8-781D-544D-9844-5D4823988973}"/>
    <dgm:cxn modelId="{6269B37A-59A8-7C4F-868E-DB90BE39342E}" type="presOf" srcId="{B1533639-2DC3-504A-B28A-3FD9B91513CA}" destId="{A97ABDB3-2F45-0147-BD91-D46794D99751}" srcOrd="0" destOrd="0" presId="urn:microsoft.com/office/officeart/2005/8/layout/arrow4"/>
    <dgm:cxn modelId="{CCC52EEE-9BA1-8E48-B586-1B4B936E2D09}" type="presOf" srcId="{C9C18735-1292-3041-97EB-B9D0E236CADC}" destId="{E55B9165-7DFD-3C44-9FBD-F4371BC39A33}" srcOrd="0" destOrd="0" presId="urn:microsoft.com/office/officeart/2005/8/layout/arrow4"/>
    <dgm:cxn modelId="{E430C6D5-F59E-F041-AB3D-74AC49F539C4}" srcId="{B1533639-2DC3-504A-B28A-3FD9B91513CA}" destId="{C9C18735-1292-3041-97EB-B9D0E236CADC}" srcOrd="0" destOrd="0" parTransId="{FAFFE6A1-FB77-904D-B04B-56601E3A3124}" sibTransId="{32386233-54CA-684F-9622-DA111E092560}"/>
    <dgm:cxn modelId="{41F7C382-E20E-0D43-A362-42A54031F34F}" type="presOf" srcId="{54A3F37A-47F6-D542-93CF-4ACE3BD1CCA4}" destId="{C966A8A7-1C91-1B4E-A161-49AFE2B69CED}" srcOrd="0" destOrd="0" presId="urn:microsoft.com/office/officeart/2005/8/layout/arrow4"/>
    <dgm:cxn modelId="{1541C8A0-4815-984A-ACF9-3144EE59A196}" type="presParOf" srcId="{A97ABDB3-2F45-0147-BD91-D46794D99751}" destId="{CB14E276-06D9-0C4A-8A3A-F692F95CA824}" srcOrd="0" destOrd="0" presId="urn:microsoft.com/office/officeart/2005/8/layout/arrow4"/>
    <dgm:cxn modelId="{B94D23E7-9D32-414A-8273-4D4B79E5D959}" type="presParOf" srcId="{A97ABDB3-2F45-0147-BD91-D46794D99751}" destId="{E55B9165-7DFD-3C44-9FBD-F4371BC39A33}" srcOrd="1" destOrd="0" presId="urn:microsoft.com/office/officeart/2005/8/layout/arrow4"/>
    <dgm:cxn modelId="{37D1EFD2-31DD-1441-9A0D-89842E527B1A}" type="presParOf" srcId="{A97ABDB3-2F45-0147-BD91-D46794D99751}" destId="{461C9CDA-1E07-E840-8C94-2751B91BBF8D}" srcOrd="2" destOrd="0" presId="urn:microsoft.com/office/officeart/2005/8/layout/arrow4"/>
    <dgm:cxn modelId="{F8B2FC55-58D8-8541-A7AC-D3E26D697D87}" type="presParOf" srcId="{A97ABDB3-2F45-0147-BD91-D46794D99751}" destId="{C966A8A7-1C91-1B4E-A161-49AFE2B69CED}"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33639-2DC3-504A-B28A-3FD9B91513CA}"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9C18735-1292-3041-97EB-B9D0E236CADC}">
      <dgm:prSet phldrT="[Text]"/>
      <dgm:spPr/>
      <dgm:t>
        <a:bodyPr/>
        <a:lstStyle/>
        <a:p>
          <a:r>
            <a:rPr lang="en-US" dirty="0" smtClean="0"/>
            <a:t>Price</a:t>
          </a:r>
          <a:endParaRPr lang="en-US" dirty="0"/>
        </a:p>
      </dgm:t>
    </dgm:pt>
    <dgm:pt modelId="{FAFFE6A1-FB77-904D-B04B-56601E3A3124}" type="parTrans" cxnId="{E430C6D5-F59E-F041-AB3D-74AC49F539C4}">
      <dgm:prSet/>
      <dgm:spPr/>
      <dgm:t>
        <a:bodyPr/>
        <a:lstStyle/>
        <a:p>
          <a:endParaRPr lang="en-US"/>
        </a:p>
      </dgm:t>
    </dgm:pt>
    <dgm:pt modelId="{32386233-54CA-684F-9622-DA111E092560}" type="sibTrans" cxnId="{E430C6D5-F59E-F041-AB3D-74AC49F539C4}">
      <dgm:prSet/>
      <dgm:spPr/>
      <dgm:t>
        <a:bodyPr/>
        <a:lstStyle/>
        <a:p>
          <a:endParaRPr lang="en-US"/>
        </a:p>
      </dgm:t>
    </dgm:pt>
    <dgm:pt modelId="{54A3F37A-47F6-D542-93CF-4ACE3BD1CCA4}">
      <dgm:prSet phldrT="[Text]"/>
      <dgm:spPr/>
      <dgm:t>
        <a:bodyPr/>
        <a:lstStyle/>
        <a:p>
          <a:r>
            <a:rPr lang="en-US" dirty="0" smtClean="0"/>
            <a:t>Quantity Demanded</a:t>
          </a:r>
          <a:endParaRPr lang="en-US" dirty="0"/>
        </a:p>
      </dgm:t>
    </dgm:pt>
    <dgm:pt modelId="{213C6D8E-13F2-6A4B-9CFF-86A424CFCE79}" type="parTrans" cxnId="{C667CAA4-9580-6C45-9E73-64037E47AF15}">
      <dgm:prSet/>
      <dgm:spPr/>
      <dgm:t>
        <a:bodyPr/>
        <a:lstStyle/>
        <a:p>
          <a:endParaRPr lang="en-US"/>
        </a:p>
      </dgm:t>
    </dgm:pt>
    <dgm:pt modelId="{FBBEC1A8-781D-544D-9844-5D4823988973}" type="sibTrans" cxnId="{C667CAA4-9580-6C45-9E73-64037E47AF15}">
      <dgm:prSet/>
      <dgm:spPr/>
      <dgm:t>
        <a:bodyPr/>
        <a:lstStyle/>
        <a:p>
          <a:endParaRPr lang="en-US"/>
        </a:p>
      </dgm:t>
    </dgm:pt>
    <dgm:pt modelId="{A97ABDB3-2F45-0147-BD91-D46794D99751}" type="pres">
      <dgm:prSet presAssocID="{B1533639-2DC3-504A-B28A-3FD9B91513CA}" presName="compositeShape" presStyleCnt="0">
        <dgm:presLayoutVars>
          <dgm:chMax val="2"/>
          <dgm:dir/>
          <dgm:resizeHandles val="exact"/>
        </dgm:presLayoutVars>
      </dgm:prSet>
      <dgm:spPr/>
      <dgm:t>
        <a:bodyPr/>
        <a:lstStyle/>
        <a:p>
          <a:endParaRPr lang="en-US"/>
        </a:p>
      </dgm:t>
    </dgm:pt>
    <dgm:pt modelId="{CB14E276-06D9-0C4A-8A3A-F692F95CA824}" type="pres">
      <dgm:prSet presAssocID="{C9C18735-1292-3041-97EB-B9D0E236CADC}" presName="upArrow" presStyleLbl="node1" presStyleIdx="0" presStyleCnt="2"/>
      <dgm:spPr/>
    </dgm:pt>
    <dgm:pt modelId="{E55B9165-7DFD-3C44-9FBD-F4371BC39A33}" type="pres">
      <dgm:prSet presAssocID="{C9C18735-1292-3041-97EB-B9D0E236CADC}" presName="upArrowText" presStyleLbl="revTx" presStyleIdx="0" presStyleCnt="2">
        <dgm:presLayoutVars>
          <dgm:chMax val="0"/>
          <dgm:bulletEnabled val="1"/>
        </dgm:presLayoutVars>
      </dgm:prSet>
      <dgm:spPr/>
      <dgm:t>
        <a:bodyPr/>
        <a:lstStyle/>
        <a:p>
          <a:endParaRPr lang="en-US"/>
        </a:p>
      </dgm:t>
    </dgm:pt>
    <dgm:pt modelId="{461C9CDA-1E07-E840-8C94-2751B91BBF8D}" type="pres">
      <dgm:prSet presAssocID="{54A3F37A-47F6-D542-93CF-4ACE3BD1CCA4}" presName="downArrow" presStyleLbl="node1" presStyleIdx="1" presStyleCnt="2"/>
      <dgm:spPr/>
    </dgm:pt>
    <dgm:pt modelId="{C966A8A7-1C91-1B4E-A161-49AFE2B69CED}" type="pres">
      <dgm:prSet presAssocID="{54A3F37A-47F6-D542-93CF-4ACE3BD1CCA4}" presName="downArrowText" presStyleLbl="revTx" presStyleIdx="1" presStyleCnt="2">
        <dgm:presLayoutVars>
          <dgm:chMax val="0"/>
          <dgm:bulletEnabled val="1"/>
        </dgm:presLayoutVars>
      </dgm:prSet>
      <dgm:spPr/>
      <dgm:t>
        <a:bodyPr/>
        <a:lstStyle/>
        <a:p>
          <a:endParaRPr lang="en-US"/>
        </a:p>
      </dgm:t>
    </dgm:pt>
  </dgm:ptLst>
  <dgm:cxnLst>
    <dgm:cxn modelId="{4F4BD56D-6A09-6641-A25D-B8CFEB4FFDB7}" type="presOf" srcId="{C9C18735-1292-3041-97EB-B9D0E236CADC}" destId="{E55B9165-7DFD-3C44-9FBD-F4371BC39A33}" srcOrd="0" destOrd="0" presId="urn:microsoft.com/office/officeart/2005/8/layout/arrow4"/>
    <dgm:cxn modelId="{257ECCB1-902C-084A-9EA0-518B59F69A0C}" type="presOf" srcId="{54A3F37A-47F6-D542-93CF-4ACE3BD1CCA4}" destId="{C966A8A7-1C91-1B4E-A161-49AFE2B69CED}" srcOrd="0" destOrd="0" presId="urn:microsoft.com/office/officeart/2005/8/layout/arrow4"/>
    <dgm:cxn modelId="{C667CAA4-9580-6C45-9E73-64037E47AF15}" srcId="{B1533639-2DC3-504A-B28A-3FD9B91513CA}" destId="{54A3F37A-47F6-D542-93CF-4ACE3BD1CCA4}" srcOrd="1" destOrd="0" parTransId="{213C6D8E-13F2-6A4B-9CFF-86A424CFCE79}" sibTransId="{FBBEC1A8-781D-544D-9844-5D4823988973}"/>
    <dgm:cxn modelId="{E8EF971C-152C-FA41-B1F6-07AB65AC6C72}" type="presOf" srcId="{B1533639-2DC3-504A-B28A-3FD9B91513CA}" destId="{A97ABDB3-2F45-0147-BD91-D46794D99751}" srcOrd="0" destOrd="0" presId="urn:microsoft.com/office/officeart/2005/8/layout/arrow4"/>
    <dgm:cxn modelId="{E430C6D5-F59E-F041-AB3D-74AC49F539C4}" srcId="{B1533639-2DC3-504A-B28A-3FD9B91513CA}" destId="{C9C18735-1292-3041-97EB-B9D0E236CADC}" srcOrd="0" destOrd="0" parTransId="{FAFFE6A1-FB77-904D-B04B-56601E3A3124}" sibTransId="{32386233-54CA-684F-9622-DA111E092560}"/>
    <dgm:cxn modelId="{02F394ED-3CA8-2F42-8621-3425D9FFE5C4}" type="presParOf" srcId="{A97ABDB3-2F45-0147-BD91-D46794D99751}" destId="{CB14E276-06D9-0C4A-8A3A-F692F95CA824}" srcOrd="0" destOrd="0" presId="urn:microsoft.com/office/officeart/2005/8/layout/arrow4"/>
    <dgm:cxn modelId="{B9F0EC96-9BFA-E743-8288-6AD34C113B51}" type="presParOf" srcId="{A97ABDB3-2F45-0147-BD91-D46794D99751}" destId="{E55B9165-7DFD-3C44-9FBD-F4371BC39A33}" srcOrd="1" destOrd="0" presId="urn:microsoft.com/office/officeart/2005/8/layout/arrow4"/>
    <dgm:cxn modelId="{2F38545E-D5AF-A44E-82CA-E812B0E3DAFB}" type="presParOf" srcId="{A97ABDB3-2F45-0147-BD91-D46794D99751}" destId="{461C9CDA-1E07-E840-8C94-2751B91BBF8D}" srcOrd="2" destOrd="0" presId="urn:microsoft.com/office/officeart/2005/8/layout/arrow4"/>
    <dgm:cxn modelId="{42FC69E8-09F9-4443-87C8-190059334DBB}" type="presParOf" srcId="{A97ABDB3-2F45-0147-BD91-D46794D99751}" destId="{C966A8A7-1C91-1B4E-A161-49AFE2B69CE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533639-2DC3-504A-B28A-3FD9B91513CA}"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9C18735-1292-3041-97EB-B9D0E236CADC}">
      <dgm:prSet phldrT="[Text]"/>
      <dgm:spPr/>
      <dgm:t>
        <a:bodyPr/>
        <a:lstStyle/>
        <a:p>
          <a:r>
            <a:rPr lang="en-US" dirty="0" smtClean="0"/>
            <a:t>Price</a:t>
          </a:r>
          <a:endParaRPr lang="en-US" dirty="0"/>
        </a:p>
      </dgm:t>
    </dgm:pt>
    <dgm:pt modelId="{FAFFE6A1-FB77-904D-B04B-56601E3A3124}" type="parTrans" cxnId="{E430C6D5-F59E-F041-AB3D-74AC49F539C4}">
      <dgm:prSet/>
      <dgm:spPr/>
      <dgm:t>
        <a:bodyPr/>
        <a:lstStyle/>
        <a:p>
          <a:endParaRPr lang="en-US"/>
        </a:p>
      </dgm:t>
    </dgm:pt>
    <dgm:pt modelId="{32386233-54CA-684F-9622-DA111E092560}" type="sibTrans" cxnId="{E430C6D5-F59E-F041-AB3D-74AC49F539C4}">
      <dgm:prSet/>
      <dgm:spPr/>
      <dgm:t>
        <a:bodyPr/>
        <a:lstStyle/>
        <a:p>
          <a:endParaRPr lang="en-US"/>
        </a:p>
      </dgm:t>
    </dgm:pt>
    <dgm:pt modelId="{54A3F37A-47F6-D542-93CF-4ACE3BD1CCA4}">
      <dgm:prSet phldrT="[Text]"/>
      <dgm:spPr/>
      <dgm:t>
        <a:bodyPr/>
        <a:lstStyle/>
        <a:p>
          <a:r>
            <a:rPr lang="en-US" dirty="0" smtClean="0"/>
            <a:t>Quantity Demanded</a:t>
          </a:r>
          <a:endParaRPr lang="en-US" dirty="0"/>
        </a:p>
      </dgm:t>
    </dgm:pt>
    <dgm:pt modelId="{213C6D8E-13F2-6A4B-9CFF-86A424CFCE79}" type="parTrans" cxnId="{C667CAA4-9580-6C45-9E73-64037E47AF15}">
      <dgm:prSet/>
      <dgm:spPr/>
      <dgm:t>
        <a:bodyPr/>
        <a:lstStyle/>
        <a:p>
          <a:endParaRPr lang="en-US"/>
        </a:p>
      </dgm:t>
    </dgm:pt>
    <dgm:pt modelId="{FBBEC1A8-781D-544D-9844-5D4823988973}" type="sibTrans" cxnId="{C667CAA4-9580-6C45-9E73-64037E47AF15}">
      <dgm:prSet/>
      <dgm:spPr/>
      <dgm:t>
        <a:bodyPr/>
        <a:lstStyle/>
        <a:p>
          <a:endParaRPr lang="en-US"/>
        </a:p>
      </dgm:t>
    </dgm:pt>
    <dgm:pt modelId="{A97ABDB3-2F45-0147-BD91-D46794D99751}" type="pres">
      <dgm:prSet presAssocID="{B1533639-2DC3-504A-B28A-3FD9B91513CA}" presName="compositeShape" presStyleCnt="0">
        <dgm:presLayoutVars>
          <dgm:chMax val="2"/>
          <dgm:dir/>
          <dgm:resizeHandles val="exact"/>
        </dgm:presLayoutVars>
      </dgm:prSet>
      <dgm:spPr/>
      <dgm:t>
        <a:bodyPr/>
        <a:lstStyle/>
        <a:p>
          <a:endParaRPr lang="en-US"/>
        </a:p>
      </dgm:t>
    </dgm:pt>
    <dgm:pt modelId="{CB14E276-06D9-0C4A-8A3A-F692F95CA824}" type="pres">
      <dgm:prSet presAssocID="{C9C18735-1292-3041-97EB-B9D0E236CADC}" presName="upArrow" presStyleLbl="node1" presStyleIdx="0" presStyleCnt="2" custAng="10800000"/>
      <dgm:spPr/>
    </dgm:pt>
    <dgm:pt modelId="{E55B9165-7DFD-3C44-9FBD-F4371BC39A33}" type="pres">
      <dgm:prSet presAssocID="{C9C18735-1292-3041-97EB-B9D0E236CADC}" presName="upArrowText" presStyleLbl="revTx" presStyleIdx="0" presStyleCnt="2">
        <dgm:presLayoutVars>
          <dgm:chMax val="0"/>
          <dgm:bulletEnabled val="1"/>
        </dgm:presLayoutVars>
      </dgm:prSet>
      <dgm:spPr/>
      <dgm:t>
        <a:bodyPr/>
        <a:lstStyle/>
        <a:p>
          <a:endParaRPr lang="en-US"/>
        </a:p>
      </dgm:t>
    </dgm:pt>
    <dgm:pt modelId="{461C9CDA-1E07-E840-8C94-2751B91BBF8D}" type="pres">
      <dgm:prSet presAssocID="{54A3F37A-47F6-D542-93CF-4ACE3BD1CCA4}" presName="downArrow" presStyleLbl="node1" presStyleIdx="1" presStyleCnt="2" custAng="10800000"/>
      <dgm:spPr/>
    </dgm:pt>
    <dgm:pt modelId="{C966A8A7-1C91-1B4E-A161-49AFE2B69CED}" type="pres">
      <dgm:prSet presAssocID="{54A3F37A-47F6-D542-93CF-4ACE3BD1CCA4}" presName="downArrowText" presStyleLbl="revTx" presStyleIdx="1" presStyleCnt="2">
        <dgm:presLayoutVars>
          <dgm:chMax val="0"/>
          <dgm:bulletEnabled val="1"/>
        </dgm:presLayoutVars>
      </dgm:prSet>
      <dgm:spPr/>
      <dgm:t>
        <a:bodyPr/>
        <a:lstStyle/>
        <a:p>
          <a:endParaRPr lang="en-US"/>
        </a:p>
      </dgm:t>
    </dgm:pt>
  </dgm:ptLst>
  <dgm:cxnLst>
    <dgm:cxn modelId="{D5172AA8-6246-0F4B-95AC-6848D1B8A9AD}" type="presOf" srcId="{54A3F37A-47F6-D542-93CF-4ACE3BD1CCA4}" destId="{C966A8A7-1C91-1B4E-A161-49AFE2B69CED}" srcOrd="0" destOrd="0" presId="urn:microsoft.com/office/officeart/2005/8/layout/arrow4"/>
    <dgm:cxn modelId="{55EBE2BB-055D-8B42-A044-8358B09F6273}" type="presOf" srcId="{B1533639-2DC3-504A-B28A-3FD9B91513CA}" destId="{A97ABDB3-2F45-0147-BD91-D46794D99751}" srcOrd="0" destOrd="0" presId="urn:microsoft.com/office/officeart/2005/8/layout/arrow4"/>
    <dgm:cxn modelId="{1E21088C-5D2F-9541-9F34-19DA116ADE4D}" type="presOf" srcId="{C9C18735-1292-3041-97EB-B9D0E236CADC}" destId="{E55B9165-7DFD-3C44-9FBD-F4371BC39A33}" srcOrd="0" destOrd="0" presId="urn:microsoft.com/office/officeart/2005/8/layout/arrow4"/>
    <dgm:cxn modelId="{C667CAA4-9580-6C45-9E73-64037E47AF15}" srcId="{B1533639-2DC3-504A-B28A-3FD9B91513CA}" destId="{54A3F37A-47F6-D542-93CF-4ACE3BD1CCA4}" srcOrd="1" destOrd="0" parTransId="{213C6D8E-13F2-6A4B-9CFF-86A424CFCE79}" sibTransId="{FBBEC1A8-781D-544D-9844-5D4823988973}"/>
    <dgm:cxn modelId="{E430C6D5-F59E-F041-AB3D-74AC49F539C4}" srcId="{B1533639-2DC3-504A-B28A-3FD9B91513CA}" destId="{C9C18735-1292-3041-97EB-B9D0E236CADC}" srcOrd="0" destOrd="0" parTransId="{FAFFE6A1-FB77-904D-B04B-56601E3A3124}" sibTransId="{32386233-54CA-684F-9622-DA111E092560}"/>
    <dgm:cxn modelId="{CDCEAD3C-E040-BF49-AB29-4EA30ABCE769}" type="presParOf" srcId="{A97ABDB3-2F45-0147-BD91-D46794D99751}" destId="{CB14E276-06D9-0C4A-8A3A-F692F95CA824}" srcOrd="0" destOrd="0" presId="urn:microsoft.com/office/officeart/2005/8/layout/arrow4"/>
    <dgm:cxn modelId="{3C5FF51B-20C2-DB4B-B911-03A0831FFC34}" type="presParOf" srcId="{A97ABDB3-2F45-0147-BD91-D46794D99751}" destId="{E55B9165-7DFD-3C44-9FBD-F4371BC39A33}" srcOrd="1" destOrd="0" presId="urn:microsoft.com/office/officeart/2005/8/layout/arrow4"/>
    <dgm:cxn modelId="{94541475-1931-C846-AB03-FCF544BBF201}" type="presParOf" srcId="{A97ABDB3-2F45-0147-BD91-D46794D99751}" destId="{461C9CDA-1E07-E840-8C94-2751B91BBF8D}" srcOrd="2" destOrd="0" presId="urn:microsoft.com/office/officeart/2005/8/layout/arrow4"/>
    <dgm:cxn modelId="{AB013CE0-EBF2-004D-8B33-66D9A056B99C}" type="presParOf" srcId="{A97ABDB3-2F45-0147-BD91-D46794D99751}" destId="{C966A8A7-1C91-1B4E-A161-49AFE2B69CED}"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Income</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1080000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D652BC04-8B32-8741-BA98-27F3FF766572}" type="presOf" srcId="{FD7F3AA4-D391-5745-88D8-4B2C9A0BBF99}" destId="{C3B67071-E73C-1144-B9F8-D12D9857AC3A}" srcOrd="0" destOrd="0" presId="urn:microsoft.com/office/officeart/2005/8/layout/arrow4"/>
    <dgm:cxn modelId="{069E6D00-9A0B-ED43-A770-85BBE787D660}" srcId="{FD7F3AA4-D391-5745-88D8-4B2C9A0BBF99}" destId="{0CD1F8E9-872E-C14E-933C-43196112D8B5}" srcOrd="1" destOrd="0" parTransId="{E304D959-66C7-0946-BE16-8C590D7DEA04}" sibTransId="{5B5BCFB6-DB4C-D34C-AC2D-90438F950752}"/>
    <dgm:cxn modelId="{EFCC19DE-A167-8042-A1C0-BF28FE307453}" srcId="{FD7F3AA4-D391-5745-88D8-4B2C9A0BBF99}" destId="{165EF91D-DC60-EB49-9FA9-288FD21B7BCC}" srcOrd="0" destOrd="0" parTransId="{0422F027-18CF-C34F-8244-8C95FFD83401}" sibTransId="{97A963D9-04C3-414B-B621-D843D01231DA}"/>
    <dgm:cxn modelId="{C9E29D89-A425-6544-B0D4-3AED61115EE7}" type="presOf" srcId="{165EF91D-DC60-EB49-9FA9-288FD21B7BCC}" destId="{03D54E7B-9050-C24F-8CEB-821351BF04C1}" srcOrd="0" destOrd="0" presId="urn:microsoft.com/office/officeart/2005/8/layout/arrow4"/>
    <dgm:cxn modelId="{F048EA9A-42FE-2044-86C7-7D9899B712B4}" type="presOf" srcId="{0CD1F8E9-872E-C14E-933C-43196112D8B5}" destId="{768BF101-BBD1-4945-A64F-5B6126265F66}" srcOrd="0" destOrd="0" presId="urn:microsoft.com/office/officeart/2005/8/layout/arrow4"/>
    <dgm:cxn modelId="{F39E0885-B41C-B94C-88BF-FC18B458EEEA}" type="presParOf" srcId="{C3B67071-E73C-1144-B9F8-D12D9857AC3A}" destId="{34D0B769-BFBA-994E-AF89-DFC0AC9CE53D}" srcOrd="0" destOrd="0" presId="urn:microsoft.com/office/officeart/2005/8/layout/arrow4"/>
    <dgm:cxn modelId="{07F87B46-9CC8-1846-AD3A-D44732D5D57F}" type="presParOf" srcId="{C3B67071-E73C-1144-B9F8-D12D9857AC3A}" destId="{03D54E7B-9050-C24F-8CEB-821351BF04C1}" srcOrd="1" destOrd="0" presId="urn:microsoft.com/office/officeart/2005/8/layout/arrow4"/>
    <dgm:cxn modelId="{65281636-DE1B-A04C-8DCA-6EF1DFBB7D4F}" type="presParOf" srcId="{C3B67071-E73C-1144-B9F8-D12D9857AC3A}" destId="{7022AAD4-22A4-1640-AD05-267F5E95867B}" srcOrd="2" destOrd="0" presId="urn:microsoft.com/office/officeart/2005/8/layout/arrow4"/>
    <dgm:cxn modelId="{519953B5-BE6E-C945-A665-69B86D86C28F}"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Income</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custAng="0"/>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069E6D00-9A0B-ED43-A770-85BBE787D660}" srcId="{FD7F3AA4-D391-5745-88D8-4B2C9A0BBF99}" destId="{0CD1F8E9-872E-C14E-933C-43196112D8B5}" srcOrd="1" destOrd="0" parTransId="{E304D959-66C7-0946-BE16-8C590D7DEA04}" sibTransId="{5B5BCFB6-DB4C-D34C-AC2D-90438F950752}"/>
    <dgm:cxn modelId="{44B8D740-2FA3-0643-9B38-50DE1B8EC94D}" type="presOf" srcId="{FD7F3AA4-D391-5745-88D8-4B2C9A0BBF99}" destId="{C3B67071-E73C-1144-B9F8-D12D9857AC3A}" srcOrd="0" destOrd="0" presId="urn:microsoft.com/office/officeart/2005/8/layout/arrow4"/>
    <dgm:cxn modelId="{EFCC19DE-A167-8042-A1C0-BF28FE307453}" srcId="{FD7F3AA4-D391-5745-88D8-4B2C9A0BBF99}" destId="{165EF91D-DC60-EB49-9FA9-288FD21B7BCC}" srcOrd="0" destOrd="0" parTransId="{0422F027-18CF-C34F-8244-8C95FFD83401}" sibTransId="{97A963D9-04C3-414B-B621-D843D01231DA}"/>
    <dgm:cxn modelId="{FEFD48A7-162D-0F4C-AC78-13BEE360A797}" type="presOf" srcId="{0CD1F8E9-872E-C14E-933C-43196112D8B5}" destId="{768BF101-BBD1-4945-A64F-5B6126265F66}" srcOrd="0" destOrd="0" presId="urn:microsoft.com/office/officeart/2005/8/layout/arrow4"/>
    <dgm:cxn modelId="{8ADE0610-2035-8744-9409-A0971ED14A6B}" type="presOf" srcId="{165EF91D-DC60-EB49-9FA9-288FD21B7BCC}" destId="{03D54E7B-9050-C24F-8CEB-821351BF04C1}" srcOrd="0" destOrd="0" presId="urn:microsoft.com/office/officeart/2005/8/layout/arrow4"/>
    <dgm:cxn modelId="{E18192A2-AF62-FC40-9FA7-4043D8DEA447}" type="presParOf" srcId="{C3B67071-E73C-1144-B9F8-D12D9857AC3A}" destId="{34D0B769-BFBA-994E-AF89-DFC0AC9CE53D}" srcOrd="0" destOrd="0" presId="urn:microsoft.com/office/officeart/2005/8/layout/arrow4"/>
    <dgm:cxn modelId="{67AB5395-59DB-454F-8CC5-9DEE0927AA62}" type="presParOf" srcId="{C3B67071-E73C-1144-B9F8-D12D9857AC3A}" destId="{03D54E7B-9050-C24F-8CEB-821351BF04C1}" srcOrd="1" destOrd="0" presId="urn:microsoft.com/office/officeart/2005/8/layout/arrow4"/>
    <dgm:cxn modelId="{AA8EFB4B-D881-D34A-9625-026E16FC5A09}" type="presParOf" srcId="{C3B67071-E73C-1144-B9F8-D12D9857AC3A}" destId="{7022AAD4-22A4-1640-AD05-267F5E95867B}" srcOrd="2" destOrd="0" presId="urn:microsoft.com/office/officeart/2005/8/layout/arrow4"/>
    <dgm:cxn modelId="{0B608B30-9158-774D-B061-8DCB8EA28185}"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Price of Substitute</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1080000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5FA47D4F-48A6-E246-8FF4-B950B83D7E7F}" type="presOf" srcId="{165EF91D-DC60-EB49-9FA9-288FD21B7BCC}" destId="{03D54E7B-9050-C24F-8CEB-821351BF04C1}" srcOrd="0" destOrd="0" presId="urn:microsoft.com/office/officeart/2005/8/layout/arrow4"/>
    <dgm:cxn modelId="{069E6D00-9A0B-ED43-A770-85BBE787D660}" srcId="{FD7F3AA4-D391-5745-88D8-4B2C9A0BBF99}" destId="{0CD1F8E9-872E-C14E-933C-43196112D8B5}" srcOrd="1" destOrd="0" parTransId="{E304D959-66C7-0946-BE16-8C590D7DEA04}" sibTransId="{5B5BCFB6-DB4C-D34C-AC2D-90438F950752}"/>
    <dgm:cxn modelId="{EFCC19DE-A167-8042-A1C0-BF28FE307453}" srcId="{FD7F3AA4-D391-5745-88D8-4B2C9A0BBF99}" destId="{165EF91D-DC60-EB49-9FA9-288FD21B7BCC}" srcOrd="0" destOrd="0" parTransId="{0422F027-18CF-C34F-8244-8C95FFD83401}" sibTransId="{97A963D9-04C3-414B-B621-D843D01231DA}"/>
    <dgm:cxn modelId="{A43BCB57-E112-E249-9A2C-B36346307DFD}" type="presOf" srcId="{FD7F3AA4-D391-5745-88D8-4B2C9A0BBF99}" destId="{C3B67071-E73C-1144-B9F8-D12D9857AC3A}" srcOrd="0" destOrd="0" presId="urn:microsoft.com/office/officeart/2005/8/layout/arrow4"/>
    <dgm:cxn modelId="{EAD5AA6C-3852-BC43-8B25-F3F428C86464}" type="presOf" srcId="{0CD1F8E9-872E-C14E-933C-43196112D8B5}" destId="{768BF101-BBD1-4945-A64F-5B6126265F66}" srcOrd="0" destOrd="0" presId="urn:microsoft.com/office/officeart/2005/8/layout/arrow4"/>
    <dgm:cxn modelId="{304DCE91-C436-3245-A06B-2D6D88F6B2FA}" type="presParOf" srcId="{C3B67071-E73C-1144-B9F8-D12D9857AC3A}" destId="{34D0B769-BFBA-994E-AF89-DFC0AC9CE53D}" srcOrd="0" destOrd="0" presId="urn:microsoft.com/office/officeart/2005/8/layout/arrow4"/>
    <dgm:cxn modelId="{628BBE00-AAB6-9C41-BD82-9A3BA4E0313A}" type="presParOf" srcId="{C3B67071-E73C-1144-B9F8-D12D9857AC3A}" destId="{03D54E7B-9050-C24F-8CEB-821351BF04C1}" srcOrd="1" destOrd="0" presId="urn:microsoft.com/office/officeart/2005/8/layout/arrow4"/>
    <dgm:cxn modelId="{84EE814B-978C-A243-AB21-C644AF00E57B}" type="presParOf" srcId="{C3B67071-E73C-1144-B9F8-D12D9857AC3A}" destId="{7022AAD4-22A4-1640-AD05-267F5E95867B}" srcOrd="2" destOrd="0" presId="urn:microsoft.com/office/officeart/2005/8/layout/arrow4"/>
    <dgm:cxn modelId="{0B0C3608-009F-B84D-A33B-22F98757C903}"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7F3AA4-D391-5745-88D8-4B2C9A0BBF99}"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165EF91D-DC60-EB49-9FA9-288FD21B7BCC}">
      <dgm:prSet phldrT="[Text]"/>
      <dgm:spPr/>
      <dgm:t>
        <a:bodyPr/>
        <a:lstStyle/>
        <a:p>
          <a:r>
            <a:rPr lang="en-US" dirty="0" smtClean="0"/>
            <a:t>Price of Substitute</a:t>
          </a:r>
          <a:endParaRPr lang="en-US" dirty="0"/>
        </a:p>
      </dgm:t>
    </dgm:pt>
    <dgm:pt modelId="{0422F027-18CF-C34F-8244-8C95FFD83401}" type="parTrans" cxnId="{EFCC19DE-A167-8042-A1C0-BF28FE307453}">
      <dgm:prSet/>
      <dgm:spPr/>
      <dgm:t>
        <a:bodyPr/>
        <a:lstStyle/>
        <a:p>
          <a:endParaRPr lang="en-US"/>
        </a:p>
      </dgm:t>
    </dgm:pt>
    <dgm:pt modelId="{97A963D9-04C3-414B-B621-D843D01231DA}" type="sibTrans" cxnId="{EFCC19DE-A167-8042-A1C0-BF28FE307453}">
      <dgm:prSet/>
      <dgm:spPr/>
      <dgm:t>
        <a:bodyPr/>
        <a:lstStyle/>
        <a:p>
          <a:endParaRPr lang="en-US"/>
        </a:p>
      </dgm:t>
    </dgm:pt>
    <dgm:pt modelId="{0CD1F8E9-872E-C14E-933C-43196112D8B5}">
      <dgm:prSet phldrT="[Text]"/>
      <dgm:spPr/>
      <dgm:t>
        <a:bodyPr/>
        <a:lstStyle/>
        <a:p>
          <a:r>
            <a:rPr lang="en-US" dirty="0" smtClean="0"/>
            <a:t>Demand</a:t>
          </a:r>
          <a:endParaRPr lang="en-US" dirty="0"/>
        </a:p>
      </dgm:t>
    </dgm:pt>
    <dgm:pt modelId="{E304D959-66C7-0946-BE16-8C590D7DEA04}" type="parTrans" cxnId="{069E6D00-9A0B-ED43-A770-85BBE787D660}">
      <dgm:prSet/>
      <dgm:spPr/>
      <dgm:t>
        <a:bodyPr/>
        <a:lstStyle/>
        <a:p>
          <a:endParaRPr lang="en-US"/>
        </a:p>
      </dgm:t>
    </dgm:pt>
    <dgm:pt modelId="{5B5BCFB6-DB4C-D34C-AC2D-90438F950752}" type="sibTrans" cxnId="{069E6D00-9A0B-ED43-A770-85BBE787D660}">
      <dgm:prSet/>
      <dgm:spPr/>
      <dgm:t>
        <a:bodyPr/>
        <a:lstStyle/>
        <a:p>
          <a:endParaRPr lang="en-US"/>
        </a:p>
      </dgm:t>
    </dgm:pt>
    <dgm:pt modelId="{C3B67071-E73C-1144-B9F8-D12D9857AC3A}" type="pres">
      <dgm:prSet presAssocID="{FD7F3AA4-D391-5745-88D8-4B2C9A0BBF99}" presName="compositeShape" presStyleCnt="0">
        <dgm:presLayoutVars>
          <dgm:chMax val="2"/>
          <dgm:dir/>
          <dgm:resizeHandles val="exact"/>
        </dgm:presLayoutVars>
      </dgm:prSet>
      <dgm:spPr/>
      <dgm:t>
        <a:bodyPr/>
        <a:lstStyle/>
        <a:p>
          <a:endParaRPr lang="en-US"/>
        </a:p>
      </dgm:t>
    </dgm:pt>
    <dgm:pt modelId="{34D0B769-BFBA-994E-AF89-DFC0AC9CE53D}" type="pres">
      <dgm:prSet presAssocID="{165EF91D-DC60-EB49-9FA9-288FD21B7BCC}" presName="upArrow" presStyleLbl="node1" presStyleIdx="0" presStyleCnt="2" custAng="10800000"/>
      <dgm:spPr/>
    </dgm:pt>
    <dgm:pt modelId="{03D54E7B-9050-C24F-8CEB-821351BF04C1}" type="pres">
      <dgm:prSet presAssocID="{165EF91D-DC60-EB49-9FA9-288FD21B7BCC}" presName="upArrowText" presStyleLbl="revTx" presStyleIdx="0" presStyleCnt="2">
        <dgm:presLayoutVars>
          <dgm:chMax val="0"/>
          <dgm:bulletEnabled val="1"/>
        </dgm:presLayoutVars>
      </dgm:prSet>
      <dgm:spPr/>
      <dgm:t>
        <a:bodyPr/>
        <a:lstStyle/>
        <a:p>
          <a:endParaRPr lang="en-US"/>
        </a:p>
      </dgm:t>
    </dgm:pt>
    <dgm:pt modelId="{7022AAD4-22A4-1640-AD05-267F5E95867B}" type="pres">
      <dgm:prSet presAssocID="{0CD1F8E9-872E-C14E-933C-43196112D8B5}" presName="downArrow" presStyleLbl="node1" presStyleIdx="1" presStyleCnt="2" custAng="0"/>
      <dgm:spPr/>
    </dgm:pt>
    <dgm:pt modelId="{768BF101-BBD1-4945-A64F-5B6126265F66}" type="pres">
      <dgm:prSet presAssocID="{0CD1F8E9-872E-C14E-933C-43196112D8B5}" presName="downArrowText" presStyleLbl="revTx" presStyleIdx="1" presStyleCnt="2">
        <dgm:presLayoutVars>
          <dgm:chMax val="0"/>
          <dgm:bulletEnabled val="1"/>
        </dgm:presLayoutVars>
      </dgm:prSet>
      <dgm:spPr/>
      <dgm:t>
        <a:bodyPr/>
        <a:lstStyle/>
        <a:p>
          <a:endParaRPr lang="en-US"/>
        </a:p>
      </dgm:t>
    </dgm:pt>
  </dgm:ptLst>
  <dgm:cxnLst>
    <dgm:cxn modelId="{A45A7AE8-D288-BB42-88A4-53BA69DABC06}" type="presOf" srcId="{FD7F3AA4-D391-5745-88D8-4B2C9A0BBF99}" destId="{C3B67071-E73C-1144-B9F8-D12D9857AC3A}" srcOrd="0" destOrd="0" presId="urn:microsoft.com/office/officeart/2005/8/layout/arrow4"/>
    <dgm:cxn modelId="{EF9E9A7D-9BF4-B840-80F0-38E722F96E2E}" type="presOf" srcId="{165EF91D-DC60-EB49-9FA9-288FD21B7BCC}" destId="{03D54E7B-9050-C24F-8CEB-821351BF04C1}" srcOrd="0" destOrd="0" presId="urn:microsoft.com/office/officeart/2005/8/layout/arrow4"/>
    <dgm:cxn modelId="{069E6D00-9A0B-ED43-A770-85BBE787D660}" srcId="{FD7F3AA4-D391-5745-88D8-4B2C9A0BBF99}" destId="{0CD1F8E9-872E-C14E-933C-43196112D8B5}" srcOrd="1" destOrd="0" parTransId="{E304D959-66C7-0946-BE16-8C590D7DEA04}" sibTransId="{5B5BCFB6-DB4C-D34C-AC2D-90438F950752}"/>
    <dgm:cxn modelId="{EFCC19DE-A167-8042-A1C0-BF28FE307453}" srcId="{FD7F3AA4-D391-5745-88D8-4B2C9A0BBF99}" destId="{165EF91D-DC60-EB49-9FA9-288FD21B7BCC}" srcOrd="0" destOrd="0" parTransId="{0422F027-18CF-C34F-8244-8C95FFD83401}" sibTransId="{97A963D9-04C3-414B-B621-D843D01231DA}"/>
    <dgm:cxn modelId="{F4DAF0B2-D8B4-1047-B6A2-B0932182371C}" type="presOf" srcId="{0CD1F8E9-872E-C14E-933C-43196112D8B5}" destId="{768BF101-BBD1-4945-A64F-5B6126265F66}" srcOrd="0" destOrd="0" presId="urn:microsoft.com/office/officeart/2005/8/layout/arrow4"/>
    <dgm:cxn modelId="{5E213C44-D4D9-3047-93EB-FEDFB17C41E3}" type="presParOf" srcId="{C3B67071-E73C-1144-B9F8-D12D9857AC3A}" destId="{34D0B769-BFBA-994E-AF89-DFC0AC9CE53D}" srcOrd="0" destOrd="0" presId="urn:microsoft.com/office/officeart/2005/8/layout/arrow4"/>
    <dgm:cxn modelId="{54C59C6D-EE1D-034A-A0CB-172382BA42CE}" type="presParOf" srcId="{C3B67071-E73C-1144-B9F8-D12D9857AC3A}" destId="{03D54E7B-9050-C24F-8CEB-821351BF04C1}" srcOrd="1" destOrd="0" presId="urn:microsoft.com/office/officeart/2005/8/layout/arrow4"/>
    <dgm:cxn modelId="{C1C2924B-1E2B-5542-A8D0-0304FDD18F07}" type="presParOf" srcId="{C3B67071-E73C-1144-B9F8-D12D9857AC3A}" destId="{7022AAD4-22A4-1640-AD05-267F5E95867B}" srcOrd="2" destOrd="0" presId="urn:microsoft.com/office/officeart/2005/8/layout/arrow4"/>
    <dgm:cxn modelId="{EBE7002E-6089-0242-B2B7-D2E4BAB8CF5B}" type="presParOf" srcId="{C3B67071-E73C-1144-B9F8-D12D9857AC3A}" destId="{768BF101-BBD1-4945-A64F-5B6126265F66}"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A581E-7B91-3347-A85E-12635DB2B92A}">
      <dsp:nvSpPr>
        <dsp:cNvPr id="0" name=""/>
        <dsp:cNvSpPr/>
      </dsp:nvSpPr>
      <dsp:spPr>
        <a:xfrm>
          <a:off x="1507" y="702292"/>
          <a:ext cx="3215187" cy="1929112"/>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baseline="0" smtClean="0"/>
            <a:t>Scarcity</a:t>
          </a:r>
          <a:endParaRPr lang="en-US" sz="5300" kern="1200"/>
        </a:p>
      </dsp:txBody>
      <dsp:txXfrm>
        <a:off x="58009" y="758794"/>
        <a:ext cx="3102183" cy="1816108"/>
      </dsp:txXfrm>
    </dsp:sp>
    <dsp:sp modelId="{0615600F-44B2-4949-8942-6D9D80D3A072}">
      <dsp:nvSpPr>
        <dsp:cNvPr id="0" name=""/>
        <dsp:cNvSpPr/>
      </dsp:nvSpPr>
      <dsp:spPr>
        <a:xfrm>
          <a:off x="3538213" y="1268165"/>
          <a:ext cx="681619" cy="797366"/>
        </a:xfrm>
        <a:prstGeom prst="rightArrow">
          <a:avLst>
            <a:gd name="adj1" fmla="val 60000"/>
            <a:gd name="adj2" fmla="val 50000"/>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3538213" y="1427638"/>
        <a:ext cx="477133" cy="478420"/>
      </dsp:txXfrm>
    </dsp:sp>
    <dsp:sp modelId="{2A16830A-B55A-FF4D-B24E-BB2903495CF1}">
      <dsp:nvSpPr>
        <dsp:cNvPr id="0" name=""/>
        <dsp:cNvSpPr/>
      </dsp:nvSpPr>
      <dsp:spPr>
        <a:xfrm>
          <a:off x="4502769" y="702292"/>
          <a:ext cx="3215187" cy="1929112"/>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Choices</a:t>
          </a:r>
          <a:endParaRPr lang="en-US" sz="5300" kern="1200" dirty="0"/>
        </a:p>
      </dsp:txBody>
      <dsp:txXfrm>
        <a:off x="4559271" y="758794"/>
        <a:ext cx="3102183" cy="1816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rot="10800000">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Price of complement</a:t>
          </a:r>
          <a:endParaRPr lang="en-US" sz="1700" kern="1200" dirty="0"/>
        </a:p>
      </dsp:txBody>
      <dsp:txXfrm>
        <a:off x="943603" y="0"/>
        <a:ext cx="1652171" cy="605210"/>
      </dsp:txXfrm>
    </dsp:sp>
    <dsp:sp modelId="{7022AAD4-22A4-1640-AD05-267F5E95867B}">
      <dsp:nvSpPr>
        <dsp:cNvPr id="0" name=""/>
        <dsp:cNvSpPr/>
      </dsp:nvSpPr>
      <dsp:spPr>
        <a:xfrm rot="10800000">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Demand</a:t>
          </a:r>
          <a:endParaRPr lang="en-US" sz="1700" kern="1200" dirty="0"/>
        </a:p>
      </dsp:txBody>
      <dsp:txXfrm>
        <a:off x="1185687" y="655644"/>
        <a:ext cx="1652171" cy="6052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Price of complement</a:t>
          </a:r>
          <a:endParaRPr lang="en-US" sz="1700" kern="1200" dirty="0"/>
        </a:p>
      </dsp:txBody>
      <dsp:txXfrm>
        <a:off x="943603" y="0"/>
        <a:ext cx="1652171" cy="605210"/>
      </dsp:txXfrm>
    </dsp:sp>
    <dsp:sp modelId="{7022AAD4-22A4-1640-AD05-267F5E95867B}">
      <dsp:nvSpPr>
        <dsp:cNvPr id="0" name=""/>
        <dsp:cNvSpPr/>
      </dsp:nvSpPr>
      <dsp:spPr>
        <a:xfrm>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Demand</a:t>
          </a:r>
          <a:endParaRPr lang="en-US" sz="1700" kern="1200" dirty="0"/>
        </a:p>
      </dsp:txBody>
      <dsp:txXfrm>
        <a:off x="1185687" y="655644"/>
        <a:ext cx="1652171" cy="605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E276-06D9-0C4A-8A3A-F692F95CA824}">
      <dsp:nvSpPr>
        <dsp:cNvPr id="0" name=""/>
        <dsp:cNvSpPr/>
      </dsp:nvSpPr>
      <dsp:spPr>
        <a:xfrm>
          <a:off x="1705" y="0"/>
          <a:ext cx="1023486" cy="927233"/>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E55B9165-7DFD-3C44-9FBD-F4371BC39A33}">
      <dsp:nvSpPr>
        <dsp:cNvPr id="0" name=""/>
        <dsp:cNvSpPr/>
      </dsp:nvSpPr>
      <dsp:spPr>
        <a:xfrm>
          <a:off x="1055896" y="0"/>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Price</a:t>
          </a:r>
          <a:endParaRPr lang="en-US" sz="2000" kern="1200" dirty="0"/>
        </a:p>
      </dsp:txBody>
      <dsp:txXfrm>
        <a:off x="1055896" y="0"/>
        <a:ext cx="1736825" cy="927233"/>
      </dsp:txXfrm>
    </dsp:sp>
    <dsp:sp modelId="{461C9CDA-1E07-E840-8C94-2751B91BBF8D}">
      <dsp:nvSpPr>
        <dsp:cNvPr id="0" name=""/>
        <dsp:cNvSpPr/>
      </dsp:nvSpPr>
      <dsp:spPr>
        <a:xfrm>
          <a:off x="308751" y="1004502"/>
          <a:ext cx="1023486" cy="927233"/>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C966A8A7-1C91-1B4E-A161-49AFE2B69CED}">
      <dsp:nvSpPr>
        <dsp:cNvPr id="0" name=""/>
        <dsp:cNvSpPr/>
      </dsp:nvSpPr>
      <dsp:spPr>
        <a:xfrm>
          <a:off x="1362942" y="1004502"/>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Quantity Demanded</a:t>
          </a:r>
          <a:endParaRPr lang="en-US" sz="2000" kern="1200" dirty="0"/>
        </a:p>
      </dsp:txBody>
      <dsp:txXfrm>
        <a:off x="1362942" y="1004502"/>
        <a:ext cx="1736825" cy="927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E276-06D9-0C4A-8A3A-F692F95CA824}">
      <dsp:nvSpPr>
        <dsp:cNvPr id="0" name=""/>
        <dsp:cNvSpPr/>
      </dsp:nvSpPr>
      <dsp:spPr>
        <a:xfrm rot="10800000">
          <a:off x="1705" y="0"/>
          <a:ext cx="1023486" cy="927233"/>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E55B9165-7DFD-3C44-9FBD-F4371BC39A33}">
      <dsp:nvSpPr>
        <dsp:cNvPr id="0" name=""/>
        <dsp:cNvSpPr/>
      </dsp:nvSpPr>
      <dsp:spPr>
        <a:xfrm>
          <a:off x="1055896" y="0"/>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Price</a:t>
          </a:r>
          <a:endParaRPr lang="en-US" sz="2000" kern="1200" dirty="0"/>
        </a:p>
      </dsp:txBody>
      <dsp:txXfrm>
        <a:off x="1055896" y="0"/>
        <a:ext cx="1736825" cy="927233"/>
      </dsp:txXfrm>
    </dsp:sp>
    <dsp:sp modelId="{461C9CDA-1E07-E840-8C94-2751B91BBF8D}">
      <dsp:nvSpPr>
        <dsp:cNvPr id="0" name=""/>
        <dsp:cNvSpPr/>
      </dsp:nvSpPr>
      <dsp:spPr>
        <a:xfrm rot="10800000">
          <a:off x="308751" y="1004502"/>
          <a:ext cx="1023486" cy="927233"/>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C966A8A7-1C91-1B4E-A161-49AFE2B69CED}">
      <dsp:nvSpPr>
        <dsp:cNvPr id="0" name=""/>
        <dsp:cNvSpPr/>
      </dsp:nvSpPr>
      <dsp:spPr>
        <a:xfrm>
          <a:off x="1362942" y="1004502"/>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Quantity Demanded</a:t>
          </a:r>
          <a:endParaRPr lang="en-US" sz="2000" kern="1200" dirty="0"/>
        </a:p>
      </dsp:txBody>
      <dsp:txXfrm>
        <a:off x="1362942" y="1004502"/>
        <a:ext cx="1736825" cy="92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E276-06D9-0C4A-8A3A-F692F95CA824}">
      <dsp:nvSpPr>
        <dsp:cNvPr id="0" name=""/>
        <dsp:cNvSpPr/>
      </dsp:nvSpPr>
      <dsp:spPr>
        <a:xfrm>
          <a:off x="1705" y="0"/>
          <a:ext cx="1023486" cy="927233"/>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E55B9165-7DFD-3C44-9FBD-F4371BC39A33}">
      <dsp:nvSpPr>
        <dsp:cNvPr id="0" name=""/>
        <dsp:cNvSpPr/>
      </dsp:nvSpPr>
      <dsp:spPr>
        <a:xfrm>
          <a:off x="1055896" y="0"/>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Price</a:t>
          </a:r>
          <a:endParaRPr lang="en-US" sz="2000" kern="1200" dirty="0"/>
        </a:p>
      </dsp:txBody>
      <dsp:txXfrm>
        <a:off x="1055896" y="0"/>
        <a:ext cx="1736825" cy="927233"/>
      </dsp:txXfrm>
    </dsp:sp>
    <dsp:sp modelId="{461C9CDA-1E07-E840-8C94-2751B91BBF8D}">
      <dsp:nvSpPr>
        <dsp:cNvPr id="0" name=""/>
        <dsp:cNvSpPr/>
      </dsp:nvSpPr>
      <dsp:spPr>
        <a:xfrm>
          <a:off x="308751" y="1004502"/>
          <a:ext cx="1023486" cy="927233"/>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C966A8A7-1C91-1B4E-A161-49AFE2B69CED}">
      <dsp:nvSpPr>
        <dsp:cNvPr id="0" name=""/>
        <dsp:cNvSpPr/>
      </dsp:nvSpPr>
      <dsp:spPr>
        <a:xfrm>
          <a:off x="1362942" y="1004502"/>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Quantity Demanded</a:t>
          </a:r>
          <a:endParaRPr lang="en-US" sz="2000" kern="1200" dirty="0"/>
        </a:p>
      </dsp:txBody>
      <dsp:txXfrm>
        <a:off x="1362942" y="1004502"/>
        <a:ext cx="1736825" cy="927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E276-06D9-0C4A-8A3A-F692F95CA824}">
      <dsp:nvSpPr>
        <dsp:cNvPr id="0" name=""/>
        <dsp:cNvSpPr/>
      </dsp:nvSpPr>
      <dsp:spPr>
        <a:xfrm rot="10800000">
          <a:off x="1705" y="0"/>
          <a:ext cx="1023486" cy="927233"/>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E55B9165-7DFD-3C44-9FBD-F4371BC39A33}">
      <dsp:nvSpPr>
        <dsp:cNvPr id="0" name=""/>
        <dsp:cNvSpPr/>
      </dsp:nvSpPr>
      <dsp:spPr>
        <a:xfrm>
          <a:off x="1055896" y="0"/>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Price</a:t>
          </a:r>
          <a:endParaRPr lang="en-US" sz="2000" kern="1200" dirty="0"/>
        </a:p>
      </dsp:txBody>
      <dsp:txXfrm>
        <a:off x="1055896" y="0"/>
        <a:ext cx="1736825" cy="927233"/>
      </dsp:txXfrm>
    </dsp:sp>
    <dsp:sp modelId="{461C9CDA-1E07-E840-8C94-2751B91BBF8D}">
      <dsp:nvSpPr>
        <dsp:cNvPr id="0" name=""/>
        <dsp:cNvSpPr/>
      </dsp:nvSpPr>
      <dsp:spPr>
        <a:xfrm rot="10800000">
          <a:off x="308751" y="1004502"/>
          <a:ext cx="1023486" cy="927233"/>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C966A8A7-1C91-1B4E-A161-49AFE2B69CED}">
      <dsp:nvSpPr>
        <dsp:cNvPr id="0" name=""/>
        <dsp:cNvSpPr/>
      </dsp:nvSpPr>
      <dsp:spPr>
        <a:xfrm>
          <a:off x="1362942" y="1004502"/>
          <a:ext cx="1736825" cy="92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n-US" sz="2000" kern="1200" dirty="0" smtClean="0"/>
            <a:t>Quantity Demanded</a:t>
          </a:r>
          <a:endParaRPr lang="en-US" sz="2000" kern="1200" dirty="0"/>
        </a:p>
      </dsp:txBody>
      <dsp:txXfrm>
        <a:off x="1362942" y="1004502"/>
        <a:ext cx="1736825" cy="927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t>Income</a:t>
          </a:r>
          <a:endParaRPr lang="en-US" sz="2400" kern="1200" dirty="0"/>
        </a:p>
      </dsp:txBody>
      <dsp:txXfrm>
        <a:off x="943603" y="0"/>
        <a:ext cx="1652171" cy="605210"/>
      </dsp:txXfrm>
    </dsp:sp>
    <dsp:sp modelId="{7022AAD4-22A4-1640-AD05-267F5E95867B}">
      <dsp:nvSpPr>
        <dsp:cNvPr id="0" name=""/>
        <dsp:cNvSpPr/>
      </dsp:nvSpPr>
      <dsp:spPr>
        <a:xfrm rot="10800000">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t>Demand</a:t>
          </a:r>
          <a:endParaRPr lang="en-US" sz="2400" kern="1200" dirty="0"/>
        </a:p>
      </dsp:txBody>
      <dsp:txXfrm>
        <a:off x="1185687" y="655644"/>
        <a:ext cx="1652171" cy="605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t>Income</a:t>
          </a:r>
          <a:endParaRPr lang="en-US" sz="2400" kern="1200" dirty="0"/>
        </a:p>
      </dsp:txBody>
      <dsp:txXfrm>
        <a:off x="943603" y="0"/>
        <a:ext cx="1652171" cy="605210"/>
      </dsp:txXfrm>
    </dsp:sp>
    <dsp:sp modelId="{7022AAD4-22A4-1640-AD05-267F5E95867B}">
      <dsp:nvSpPr>
        <dsp:cNvPr id="0" name=""/>
        <dsp:cNvSpPr/>
      </dsp:nvSpPr>
      <dsp:spPr>
        <a:xfrm>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t>Demand</a:t>
          </a:r>
          <a:endParaRPr lang="en-US" sz="2400" kern="1200" dirty="0"/>
        </a:p>
      </dsp:txBody>
      <dsp:txXfrm>
        <a:off x="1185687" y="655644"/>
        <a:ext cx="1652171" cy="605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Price of Substitute</a:t>
          </a:r>
          <a:endParaRPr lang="en-US" sz="1700" kern="1200" dirty="0"/>
        </a:p>
      </dsp:txBody>
      <dsp:txXfrm>
        <a:off x="943603" y="0"/>
        <a:ext cx="1652171" cy="605210"/>
      </dsp:txXfrm>
    </dsp:sp>
    <dsp:sp modelId="{7022AAD4-22A4-1640-AD05-267F5E95867B}">
      <dsp:nvSpPr>
        <dsp:cNvPr id="0" name=""/>
        <dsp:cNvSpPr/>
      </dsp:nvSpPr>
      <dsp:spPr>
        <a:xfrm rot="10800000">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Demand</a:t>
          </a:r>
          <a:endParaRPr lang="en-US" sz="1700" kern="1200" dirty="0"/>
        </a:p>
      </dsp:txBody>
      <dsp:txXfrm>
        <a:off x="1185687" y="655644"/>
        <a:ext cx="1652171" cy="6052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B769-BFBA-994E-AF89-DFC0AC9CE53D}">
      <dsp:nvSpPr>
        <dsp:cNvPr id="0" name=""/>
        <dsp:cNvSpPr/>
      </dsp:nvSpPr>
      <dsp:spPr>
        <a:xfrm rot="10800000">
          <a:off x="112447" y="0"/>
          <a:ext cx="806947" cy="605210"/>
        </a:xfrm>
        <a:prstGeom prst="up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03D54E7B-9050-C24F-8CEB-821351BF04C1}">
      <dsp:nvSpPr>
        <dsp:cNvPr id="0" name=""/>
        <dsp:cNvSpPr/>
      </dsp:nvSpPr>
      <dsp:spPr>
        <a:xfrm>
          <a:off x="943603" y="0"/>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Price of Substitute</a:t>
          </a:r>
          <a:endParaRPr lang="en-US" sz="1700" kern="1200" dirty="0"/>
        </a:p>
      </dsp:txBody>
      <dsp:txXfrm>
        <a:off x="943603" y="0"/>
        <a:ext cx="1652171" cy="605210"/>
      </dsp:txXfrm>
    </dsp:sp>
    <dsp:sp modelId="{7022AAD4-22A4-1640-AD05-267F5E95867B}">
      <dsp:nvSpPr>
        <dsp:cNvPr id="0" name=""/>
        <dsp:cNvSpPr/>
      </dsp:nvSpPr>
      <dsp:spPr>
        <a:xfrm>
          <a:off x="354531" y="655644"/>
          <a:ext cx="806947" cy="605210"/>
        </a:xfrm>
        <a:prstGeom prst="downArrow">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68BF101-BBD1-4945-A64F-5B6126265F66}">
      <dsp:nvSpPr>
        <dsp:cNvPr id="0" name=""/>
        <dsp:cNvSpPr/>
      </dsp:nvSpPr>
      <dsp:spPr>
        <a:xfrm>
          <a:off x="1185687" y="655644"/>
          <a:ext cx="1652171" cy="60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n-US" sz="1700" kern="1200" dirty="0" smtClean="0"/>
            <a:t>Demand</a:t>
          </a:r>
          <a:endParaRPr lang="en-US" sz="1700" kern="1200" dirty="0"/>
        </a:p>
      </dsp:txBody>
      <dsp:txXfrm>
        <a:off x="1185687" y="655644"/>
        <a:ext cx="1652171" cy="6052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B2420D0-7E2B-1347-961C-24647E860E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9AFB679-3DB8-DC4D-A058-DE74A3F9B3D6}" type="datetimeFigureOut">
              <a:rPr lang="en-US" smtClean="0"/>
              <a:t>9/13/17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9AFB679-3DB8-DC4D-A058-DE74A3F9B3D6}" type="datetimeFigureOut">
              <a:rPr lang="en-US" smtClean="0"/>
              <a:t>9/13/17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B2420D0-7E2B-1347-961C-24647E860E0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7B2420D0-7E2B-1347-961C-24647E860E0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89AFB679-3DB8-DC4D-A058-DE74A3F9B3D6}" type="datetimeFigureOut">
              <a:rPr lang="en-US" smtClean="0"/>
              <a:t>9/13/17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7B2420D0-7E2B-1347-961C-24647E860E0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9AFB679-3DB8-DC4D-A058-DE74A3F9B3D6}" type="datetimeFigureOut">
              <a:rPr lang="en-US" smtClean="0"/>
              <a:t>9/13/17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420D0-7E2B-1347-961C-24647E860E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9AFB679-3DB8-DC4D-A058-DE74A3F9B3D6}"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420D0-7E2B-1347-961C-24647E860E0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9AFB679-3DB8-DC4D-A058-DE74A3F9B3D6}" type="datetimeFigureOut">
              <a:rPr lang="en-US" smtClean="0"/>
              <a:t>9/13/17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7B2420D0-7E2B-1347-961C-24647E860E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11" Type="http://schemas.microsoft.com/office/2007/relationships/diagramDrawing" Target="../diagrams/drawing9.xm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8.xml"/><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s>
</file>

<file path=ppt/slides/_rels/slide27.xml.rels><?xml version="1.0" encoding="UTF-8" standalone="yes"?>
<Relationships xmlns="http://schemas.openxmlformats.org/package/2006/relationships"><Relationship Id="rId11" Type="http://schemas.microsoft.com/office/2007/relationships/diagramDrawing" Target="../diagrams/drawing11.xml"/><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10.xml"/><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minutes</a:t>
            </a:r>
            <a:endParaRPr lang="en-US" dirty="0"/>
          </a:p>
        </p:txBody>
      </p:sp>
      <p:sp>
        <p:nvSpPr>
          <p:cNvPr id="3" name="Content Placeholder 2"/>
          <p:cNvSpPr>
            <a:spLocks noGrp="1"/>
          </p:cNvSpPr>
          <p:nvPr>
            <p:ph idx="1"/>
          </p:nvPr>
        </p:nvSpPr>
        <p:spPr>
          <a:xfrm>
            <a:off x="457199" y="2209800"/>
            <a:ext cx="7454901" cy="3916363"/>
          </a:xfrm>
        </p:spPr>
        <p:txBody>
          <a:bodyPr>
            <a:normAutofit/>
          </a:bodyPr>
          <a:lstStyle/>
          <a:p>
            <a:r>
              <a:rPr lang="en-US" sz="2800" dirty="0">
                <a:solidFill>
                  <a:srgbClr val="000000"/>
                </a:solidFill>
                <a:latin typeface="Arial"/>
                <a:ea typeface="Arial"/>
                <a:cs typeface="Arial"/>
              </a:rPr>
              <a:t>Using at least one </a:t>
            </a:r>
            <a:r>
              <a:rPr lang="en-US" sz="2800" dirty="0" smtClean="0">
                <a:solidFill>
                  <a:srgbClr val="000000"/>
                </a:solidFill>
                <a:latin typeface="Arial"/>
                <a:ea typeface="Arial"/>
                <a:cs typeface="Arial"/>
              </a:rPr>
              <a:t>production possibility </a:t>
            </a:r>
            <a:r>
              <a:rPr lang="en-US" sz="2800" dirty="0">
                <a:solidFill>
                  <a:srgbClr val="000000"/>
                </a:solidFill>
                <a:latin typeface="Arial"/>
                <a:ea typeface="Arial"/>
                <a:cs typeface="Arial"/>
              </a:rPr>
              <a:t>curve diagram, explain the concepts of scarcity, choice, opportunity cost and resource allocation. </a:t>
            </a:r>
            <a:endParaRPr lang="en-US" sz="2800" dirty="0"/>
          </a:p>
        </p:txBody>
      </p:sp>
    </p:spTree>
    <p:extLst>
      <p:ext uri="{BB962C8B-B14F-4D97-AF65-F5344CB8AC3E}">
        <p14:creationId xmlns:p14="http://schemas.microsoft.com/office/powerpoint/2010/main" val="20662397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Demand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752007"/>
              </p:ext>
            </p:extLst>
          </p:nvPr>
        </p:nvGraphicFramePr>
        <p:xfrm>
          <a:off x="707259" y="2655093"/>
          <a:ext cx="7769942" cy="3654769"/>
        </p:xfrm>
        <a:graphic>
          <a:graphicData uri="http://schemas.openxmlformats.org/drawingml/2006/table">
            <a:tbl>
              <a:tblPr firstRow="1" bandRow="1">
                <a:tableStyleId>{2D5ABB26-0587-4C30-8999-92F81FD0307C}</a:tableStyleId>
              </a:tblPr>
              <a:tblGrid>
                <a:gridCol w="3884971"/>
                <a:gridCol w="3884971"/>
              </a:tblGrid>
              <a:tr h="927329">
                <a:tc>
                  <a:txBody>
                    <a:bodyPr/>
                    <a:lstStyle/>
                    <a:p>
                      <a:pPr algn="ctr"/>
                      <a:r>
                        <a:rPr lang="en-US" sz="2000" dirty="0" smtClean="0"/>
                        <a:t>Price of chocolate</a:t>
                      </a:r>
                      <a:r>
                        <a:rPr lang="en-US" sz="2000" baseline="0" dirty="0" smtClean="0"/>
                        <a:t> bars ($)</a:t>
                      </a:r>
                      <a:endParaRPr lang="en-US" sz="2000" dirty="0"/>
                    </a:p>
                  </a:txBody>
                  <a:tcPr/>
                </a:tc>
                <a:tc>
                  <a:txBody>
                    <a:bodyPr/>
                    <a:lstStyle/>
                    <a:p>
                      <a:pPr algn="ctr"/>
                      <a:r>
                        <a:rPr lang="en-US" sz="2000" dirty="0" smtClean="0"/>
                        <a:t>Quantity of chocolate bars demanded (per week)</a:t>
                      </a:r>
                      <a:endParaRPr lang="en-US" sz="2000" dirty="0"/>
                    </a:p>
                  </a:txBody>
                  <a:tcPr/>
                </a:tc>
              </a:tr>
              <a:tr h="545488">
                <a:tc>
                  <a:txBody>
                    <a:bodyPr/>
                    <a:lstStyle/>
                    <a:p>
                      <a:pPr algn="ctr"/>
                      <a:r>
                        <a:rPr lang="en-US" sz="2000" dirty="0" smtClean="0"/>
                        <a:t>5</a:t>
                      </a:r>
                    </a:p>
                  </a:txBody>
                  <a:tcPr/>
                </a:tc>
                <a:tc>
                  <a:txBody>
                    <a:bodyPr/>
                    <a:lstStyle/>
                    <a:p>
                      <a:pPr algn="ctr"/>
                      <a:r>
                        <a:rPr lang="en-US" sz="2000" dirty="0" smtClean="0"/>
                        <a:t>2</a:t>
                      </a:r>
                      <a:endParaRPr lang="en-US" sz="2000" dirty="0"/>
                    </a:p>
                  </a:txBody>
                  <a:tcPr/>
                </a:tc>
              </a:tr>
              <a:tr h="545488">
                <a:tc>
                  <a:txBody>
                    <a:bodyPr/>
                    <a:lstStyle/>
                    <a:p>
                      <a:pPr algn="ctr"/>
                      <a:r>
                        <a:rPr lang="en-US" sz="2000" dirty="0" smtClean="0"/>
                        <a:t>4</a:t>
                      </a:r>
                    </a:p>
                  </a:txBody>
                  <a:tcPr/>
                </a:tc>
                <a:tc>
                  <a:txBody>
                    <a:bodyPr/>
                    <a:lstStyle/>
                    <a:p>
                      <a:pPr algn="ctr"/>
                      <a:r>
                        <a:rPr lang="en-US" sz="2000" dirty="0" smtClean="0"/>
                        <a:t>4</a:t>
                      </a:r>
                      <a:endParaRPr lang="en-US" sz="2000" dirty="0"/>
                    </a:p>
                  </a:txBody>
                  <a:tcPr/>
                </a:tc>
              </a:tr>
              <a:tr h="545488">
                <a:tc>
                  <a:txBody>
                    <a:bodyPr/>
                    <a:lstStyle/>
                    <a:p>
                      <a:pPr algn="ctr"/>
                      <a:r>
                        <a:rPr lang="en-US" sz="2000" dirty="0" smtClean="0"/>
                        <a:t>3</a:t>
                      </a:r>
                    </a:p>
                  </a:txBody>
                  <a:tcPr/>
                </a:tc>
                <a:tc>
                  <a:txBody>
                    <a:bodyPr/>
                    <a:lstStyle/>
                    <a:p>
                      <a:pPr algn="ctr"/>
                      <a:r>
                        <a:rPr lang="en-US" sz="2000" dirty="0" smtClean="0"/>
                        <a:t>6</a:t>
                      </a:r>
                      <a:endParaRPr lang="en-US" sz="2000" dirty="0"/>
                    </a:p>
                  </a:txBody>
                  <a:tcPr/>
                </a:tc>
              </a:tr>
              <a:tr h="545488">
                <a:tc>
                  <a:txBody>
                    <a:bodyPr/>
                    <a:lstStyle/>
                    <a:p>
                      <a:pPr algn="ctr"/>
                      <a:r>
                        <a:rPr lang="en-US" sz="2000" dirty="0" smtClean="0"/>
                        <a:t>2</a:t>
                      </a:r>
                    </a:p>
                  </a:txBody>
                  <a:tcPr/>
                </a:tc>
                <a:tc>
                  <a:txBody>
                    <a:bodyPr/>
                    <a:lstStyle/>
                    <a:p>
                      <a:pPr algn="ctr"/>
                      <a:r>
                        <a:rPr lang="en-US" sz="2000" dirty="0" smtClean="0"/>
                        <a:t>8</a:t>
                      </a:r>
                      <a:endParaRPr lang="en-US" sz="2000" dirty="0"/>
                    </a:p>
                  </a:txBody>
                  <a:tcPr/>
                </a:tc>
              </a:tr>
              <a:tr h="545488">
                <a:tc>
                  <a:txBody>
                    <a:bodyPr/>
                    <a:lstStyle/>
                    <a:p>
                      <a:pPr algn="ctr"/>
                      <a:r>
                        <a:rPr lang="en-US" sz="2000" dirty="0" smtClean="0"/>
                        <a:t>1</a:t>
                      </a:r>
                    </a:p>
                  </a:txBody>
                  <a:tcPr/>
                </a:tc>
                <a:tc>
                  <a:txBody>
                    <a:bodyPr/>
                    <a:lstStyle/>
                    <a:p>
                      <a:pPr algn="ctr"/>
                      <a:r>
                        <a:rPr lang="en-US" sz="2000" dirty="0" smtClean="0"/>
                        <a:t>10</a:t>
                      </a:r>
                      <a:endParaRPr lang="en-US" sz="2000" dirty="0"/>
                    </a:p>
                  </a:txBody>
                  <a:tcPr/>
                </a:tc>
              </a:tr>
            </a:tbl>
          </a:graphicData>
        </a:graphic>
      </p:graphicFrame>
    </p:spTree>
    <p:extLst>
      <p:ext uri="{BB962C8B-B14F-4D97-AF65-F5344CB8AC3E}">
        <p14:creationId xmlns:p14="http://schemas.microsoft.com/office/powerpoint/2010/main" val="1420376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4294967295"/>
          </p:nvPr>
        </p:nvPicPr>
        <p:blipFill>
          <a:blip r:embed="rId2"/>
          <a:srcRect l="-5488" r="-5488"/>
          <a:stretch>
            <a:fillRect/>
          </a:stretch>
        </p:blipFill>
        <p:spPr>
          <a:xfrm>
            <a:off x="1582764" y="297630"/>
            <a:ext cx="6216675" cy="6418730"/>
          </a:xfrm>
        </p:spPr>
      </p:pic>
    </p:spTree>
    <p:extLst>
      <p:ext uri="{BB962C8B-B14F-4D97-AF65-F5344CB8AC3E}">
        <p14:creationId xmlns:p14="http://schemas.microsoft.com/office/powerpoint/2010/main" val="2811121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6443" y="424985"/>
            <a:ext cx="5536268" cy="6219220"/>
          </a:xfrm>
          <a:prstGeom prst="rect">
            <a:avLst/>
          </a:prstGeom>
        </p:spPr>
      </p:pic>
    </p:spTree>
    <p:extLst>
      <p:ext uri="{BB962C8B-B14F-4D97-AF65-F5344CB8AC3E}">
        <p14:creationId xmlns:p14="http://schemas.microsoft.com/office/powerpoint/2010/main" val="113565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Demand</a:t>
            </a:r>
            <a:endParaRPr lang="en-US" dirty="0"/>
          </a:p>
        </p:txBody>
      </p:sp>
      <p:sp>
        <p:nvSpPr>
          <p:cNvPr id="3" name="Content Placeholder 2"/>
          <p:cNvSpPr>
            <a:spLocks noGrp="1"/>
          </p:cNvSpPr>
          <p:nvPr>
            <p:ph idx="1"/>
          </p:nvPr>
        </p:nvSpPr>
        <p:spPr>
          <a:xfrm>
            <a:off x="457200" y="2110360"/>
            <a:ext cx="8229600" cy="2391611"/>
          </a:xfrm>
        </p:spPr>
        <p:txBody>
          <a:bodyPr>
            <a:noAutofit/>
          </a:bodyPr>
          <a:lstStyle/>
          <a:p>
            <a:r>
              <a:rPr lang="en-US" sz="2800" dirty="0" smtClean="0"/>
              <a:t>As the price of a good increases, the quantity demanded falls</a:t>
            </a:r>
          </a:p>
          <a:p>
            <a:r>
              <a:rPr lang="en-US" sz="2800" dirty="0" smtClean="0"/>
              <a:t>As the price of the good falls, the quantity demanded increases</a:t>
            </a:r>
          </a:p>
        </p:txBody>
      </p:sp>
      <p:graphicFrame>
        <p:nvGraphicFramePr>
          <p:cNvPr id="4" name="Diagram 3"/>
          <p:cNvGraphicFramePr/>
          <p:nvPr>
            <p:extLst>
              <p:ext uri="{D42A27DB-BD31-4B8C-83A1-F6EECF244321}">
                <p14:modId xmlns:p14="http://schemas.microsoft.com/office/powerpoint/2010/main" val="3622078466"/>
              </p:ext>
            </p:extLst>
          </p:nvPr>
        </p:nvGraphicFramePr>
        <p:xfrm>
          <a:off x="802104" y="4547999"/>
          <a:ext cx="3101474" cy="1931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784925295"/>
              </p:ext>
            </p:extLst>
          </p:nvPr>
        </p:nvGraphicFramePr>
        <p:xfrm>
          <a:off x="5424905" y="4547999"/>
          <a:ext cx="3101474" cy="19317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2137293" y="4205922"/>
            <a:ext cx="2625724" cy="369332"/>
          </a:xfrm>
          <a:prstGeom prst="rect">
            <a:avLst/>
          </a:prstGeom>
          <a:noFill/>
        </p:spPr>
        <p:txBody>
          <a:bodyPr wrap="square" rtlCol="0">
            <a:spAutoFit/>
          </a:bodyPr>
          <a:lstStyle/>
          <a:p>
            <a:r>
              <a:rPr lang="en-US" i="1" u="sng" dirty="0" smtClean="0">
                <a:solidFill>
                  <a:srgbClr val="FF0000"/>
                </a:solidFill>
              </a:rPr>
              <a:t>Ceteris Paribus</a:t>
            </a:r>
            <a:endParaRPr lang="en-US" i="1" u="sng" dirty="0">
              <a:solidFill>
                <a:srgbClr val="FF0000"/>
              </a:solidFill>
            </a:endParaRPr>
          </a:p>
        </p:txBody>
      </p:sp>
    </p:spTree>
    <p:extLst>
      <p:ext uri="{BB962C8B-B14F-4D97-AF65-F5344CB8AC3E}">
        <p14:creationId xmlns:p14="http://schemas.microsoft.com/office/powerpoint/2010/main" val="2256980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Demand to </a:t>
            </a:r>
            <a:br>
              <a:rPr lang="en-US" dirty="0" smtClean="0"/>
            </a:br>
            <a:r>
              <a:rPr lang="en-US" dirty="0" smtClean="0"/>
              <a:t>Market Demand</a:t>
            </a:r>
            <a:endParaRPr lang="en-US" dirty="0"/>
          </a:p>
        </p:txBody>
      </p:sp>
      <p:sp>
        <p:nvSpPr>
          <p:cNvPr id="6" name="Content Placeholder 5"/>
          <p:cNvSpPr>
            <a:spLocks noGrp="1"/>
          </p:cNvSpPr>
          <p:nvPr>
            <p:ph idx="1"/>
          </p:nvPr>
        </p:nvSpPr>
        <p:spPr/>
        <p:txBody>
          <a:bodyPr>
            <a:normAutofit/>
          </a:bodyPr>
          <a:lstStyle/>
          <a:p>
            <a:r>
              <a:rPr lang="en-US" sz="2800" i="1" dirty="0" smtClean="0"/>
              <a:t>Market demand</a:t>
            </a:r>
            <a:r>
              <a:rPr lang="en-US" sz="2800" dirty="0" smtClean="0"/>
              <a:t> shows the total quantities of goods consumers in the market are willing and able to buy at different prices.</a:t>
            </a:r>
          </a:p>
          <a:p>
            <a:r>
              <a:rPr lang="en-US" sz="2800" b="1" dirty="0" smtClean="0"/>
              <a:t>Market demand </a:t>
            </a:r>
            <a:r>
              <a:rPr lang="en-US" sz="2800" dirty="0" smtClean="0"/>
              <a:t>is the sum of all individual demands for a good.</a:t>
            </a:r>
            <a:endParaRPr lang="en-US" sz="2800" dirty="0"/>
          </a:p>
        </p:txBody>
      </p:sp>
    </p:spTree>
    <p:extLst>
      <p:ext uri="{BB962C8B-B14F-4D97-AF65-F5344CB8AC3E}">
        <p14:creationId xmlns:p14="http://schemas.microsoft.com/office/powerpoint/2010/main" val="10918869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Demand to </a:t>
            </a:r>
            <a:br>
              <a:rPr lang="en-US" dirty="0" smtClean="0"/>
            </a:br>
            <a:r>
              <a:rPr lang="en-US" dirty="0" smtClean="0"/>
              <a:t>Market Demand</a:t>
            </a:r>
            <a:endParaRPr lang="en-US" dirty="0"/>
          </a:p>
        </p:txBody>
      </p:sp>
      <p:pic>
        <p:nvPicPr>
          <p:cNvPr id="4" name="Content Placeholder 3"/>
          <p:cNvPicPr>
            <a:picLocks noGrp="1" noChangeAspect="1"/>
          </p:cNvPicPr>
          <p:nvPr>
            <p:ph idx="1"/>
          </p:nvPr>
        </p:nvPicPr>
        <p:blipFill>
          <a:blip r:embed="rId2"/>
          <a:srcRect t="-20036" b="-20036"/>
          <a:stretch>
            <a:fillRect/>
          </a:stretch>
        </p:blipFill>
        <p:spPr>
          <a:xfrm>
            <a:off x="130729" y="2121096"/>
            <a:ext cx="8998147" cy="4340083"/>
          </a:xfrm>
        </p:spPr>
      </p:pic>
    </p:spTree>
    <p:extLst>
      <p:ext uri="{BB962C8B-B14F-4D97-AF65-F5344CB8AC3E}">
        <p14:creationId xmlns:p14="http://schemas.microsoft.com/office/powerpoint/2010/main" val="2938529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675" y="4318689"/>
            <a:ext cx="6629498" cy="1048684"/>
          </a:xfrm>
        </p:spPr>
        <p:txBody>
          <a:bodyPr>
            <a:normAutofit fontScale="90000"/>
          </a:bodyPr>
          <a:lstStyle/>
          <a:p>
            <a:r>
              <a:rPr lang="en-US" dirty="0" smtClean="0"/>
              <a:t>Non-price determinants of Demand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7984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Demand</a:t>
            </a:r>
            <a:endParaRPr lang="en-US" dirty="0"/>
          </a:p>
        </p:txBody>
      </p:sp>
      <p:sp>
        <p:nvSpPr>
          <p:cNvPr id="3" name="Content Placeholder 2"/>
          <p:cNvSpPr>
            <a:spLocks noGrp="1"/>
          </p:cNvSpPr>
          <p:nvPr>
            <p:ph idx="1"/>
          </p:nvPr>
        </p:nvSpPr>
        <p:spPr>
          <a:xfrm>
            <a:off x="457200" y="2110360"/>
            <a:ext cx="8229600" cy="2391611"/>
          </a:xfrm>
        </p:spPr>
        <p:txBody>
          <a:bodyPr>
            <a:noAutofit/>
          </a:bodyPr>
          <a:lstStyle/>
          <a:p>
            <a:r>
              <a:rPr lang="en-US" sz="2800" dirty="0" smtClean="0"/>
              <a:t>As the price of a good increases, the quantity demanded falls</a:t>
            </a:r>
          </a:p>
          <a:p>
            <a:r>
              <a:rPr lang="en-US" sz="2800" dirty="0" smtClean="0"/>
              <a:t>As the price of the good falls, the quantity demanded increases</a:t>
            </a:r>
          </a:p>
        </p:txBody>
      </p:sp>
      <p:graphicFrame>
        <p:nvGraphicFramePr>
          <p:cNvPr id="4" name="Diagram 3"/>
          <p:cNvGraphicFramePr/>
          <p:nvPr>
            <p:extLst>
              <p:ext uri="{D42A27DB-BD31-4B8C-83A1-F6EECF244321}">
                <p14:modId xmlns:p14="http://schemas.microsoft.com/office/powerpoint/2010/main" val="2401615071"/>
              </p:ext>
            </p:extLst>
          </p:nvPr>
        </p:nvGraphicFramePr>
        <p:xfrm>
          <a:off x="802104" y="4547999"/>
          <a:ext cx="3101474" cy="1931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839606728"/>
              </p:ext>
            </p:extLst>
          </p:nvPr>
        </p:nvGraphicFramePr>
        <p:xfrm>
          <a:off x="5424905" y="4547999"/>
          <a:ext cx="3101474" cy="19317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98585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Quantity Demanded</a:t>
            </a:r>
            <a:endParaRPr lang="en-US" dirty="0"/>
          </a:p>
        </p:txBody>
      </p:sp>
      <p:pic>
        <p:nvPicPr>
          <p:cNvPr id="4" name="Content Placeholder 3"/>
          <p:cNvPicPr>
            <a:picLocks noGrp="1" noChangeAspect="1"/>
          </p:cNvPicPr>
          <p:nvPr>
            <p:ph idx="1"/>
          </p:nvPr>
        </p:nvPicPr>
        <p:blipFill>
          <a:blip r:embed="rId2"/>
          <a:srcRect l="-70978" r="-70978"/>
          <a:stretch>
            <a:fillRect/>
          </a:stretch>
        </p:blipFill>
        <p:spPr>
          <a:xfrm>
            <a:off x="-556222" y="2057794"/>
            <a:ext cx="9470035" cy="4567690"/>
          </a:xfrm>
        </p:spPr>
      </p:pic>
    </p:spTree>
    <p:extLst>
      <p:ext uri="{BB962C8B-B14F-4D97-AF65-F5344CB8AC3E}">
        <p14:creationId xmlns:p14="http://schemas.microsoft.com/office/powerpoint/2010/main" val="6026523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07" y="666656"/>
            <a:ext cx="6835463" cy="914400"/>
          </a:xfrm>
        </p:spPr>
        <p:txBody>
          <a:bodyPr>
            <a:normAutofit fontScale="90000"/>
          </a:bodyPr>
          <a:lstStyle/>
          <a:p>
            <a:r>
              <a:rPr lang="en-US" dirty="0" smtClean="0"/>
              <a:t>Non-price determinants of demand</a:t>
            </a:r>
            <a:endParaRPr lang="en-US" dirty="0"/>
          </a:p>
        </p:txBody>
      </p:sp>
      <p:sp>
        <p:nvSpPr>
          <p:cNvPr id="3" name="Content Placeholder 2"/>
          <p:cNvSpPr>
            <a:spLocks noGrp="1"/>
          </p:cNvSpPr>
          <p:nvPr>
            <p:ph idx="1"/>
          </p:nvPr>
        </p:nvSpPr>
        <p:spPr>
          <a:xfrm>
            <a:off x="1114424" y="1861187"/>
            <a:ext cx="7610476" cy="4855293"/>
          </a:xfrm>
        </p:spPr>
        <p:txBody>
          <a:bodyPr>
            <a:normAutofit/>
          </a:bodyPr>
          <a:lstStyle/>
          <a:p>
            <a:r>
              <a:rPr lang="en-US" sz="2800" b="1" dirty="0"/>
              <a:t>Non-price determinants of </a:t>
            </a:r>
            <a:r>
              <a:rPr lang="en-US" sz="2800" b="1" dirty="0" smtClean="0"/>
              <a:t>demand </a:t>
            </a:r>
            <a:r>
              <a:rPr lang="en-US" sz="2800" dirty="0" smtClean="0"/>
              <a:t>are things other than price that can influence demand.</a:t>
            </a:r>
          </a:p>
          <a:p>
            <a:pPr marL="863600" lvl="1" indent="-514350">
              <a:buFont typeface="+mj-lt"/>
              <a:buAutoNum type="arabicPeriod"/>
            </a:pPr>
            <a:r>
              <a:rPr lang="en-US" sz="2600" b="1" dirty="0" smtClean="0"/>
              <a:t>P</a:t>
            </a:r>
            <a:r>
              <a:rPr lang="en-US" sz="2600" dirty="0" smtClean="0"/>
              <a:t>opulation</a:t>
            </a:r>
          </a:p>
          <a:p>
            <a:pPr marL="863600" lvl="1" indent="-514350">
              <a:buFont typeface="+mj-lt"/>
              <a:buAutoNum type="arabicPeriod"/>
            </a:pPr>
            <a:r>
              <a:rPr lang="en-US" sz="2600" b="1" dirty="0" smtClean="0"/>
              <a:t>I</a:t>
            </a:r>
            <a:r>
              <a:rPr lang="en-US" sz="2600" dirty="0" smtClean="0"/>
              <a:t>ncome</a:t>
            </a:r>
          </a:p>
          <a:p>
            <a:pPr marL="863600" lvl="1" indent="-514350">
              <a:buFont typeface="+mj-lt"/>
              <a:buAutoNum type="arabicPeriod"/>
            </a:pPr>
            <a:r>
              <a:rPr lang="en-US" sz="2600" b="1" dirty="0" smtClean="0"/>
              <a:t>R</a:t>
            </a:r>
            <a:r>
              <a:rPr lang="en-US" sz="2600" dirty="0" smtClean="0"/>
              <a:t>elated Goods</a:t>
            </a:r>
          </a:p>
          <a:p>
            <a:pPr marL="863600" lvl="1" indent="-514350">
              <a:buFont typeface="+mj-lt"/>
              <a:buAutoNum type="arabicPeriod"/>
            </a:pPr>
            <a:r>
              <a:rPr lang="en-US" sz="2600" b="1" dirty="0" smtClean="0"/>
              <a:t>A</a:t>
            </a:r>
            <a:r>
              <a:rPr lang="en-US" sz="2600" dirty="0" smtClean="0"/>
              <a:t>dvertising</a:t>
            </a:r>
            <a:endParaRPr lang="en-US" sz="2600" dirty="0"/>
          </a:p>
          <a:p>
            <a:pPr marL="863600" lvl="1" indent="-514350">
              <a:buFont typeface="+mj-lt"/>
              <a:buAutoNum type="arabicPeriod"/>
            </a:pPr>
            <a:r>
              <a:rPr lang="en-US" sz="2600" b="1" dirty="0" smtClean="0"/>
              <a:t>T</a:t>
            </a:r>
            <a:r>
              <a:rPr lang="en-US" sz="2600" dirty="0" smtClean="0"/>
              <a:t>astes</a:t>
            </a:r>
          </a:p>
          <a:p>
            <a:pPr marL="863600" lvl="1" indent="-514350">
              <a:buFont typeface="+mj-lt"/>
              <a:buAutoNum type="arabicPeriod"/>
            </a:pPr>
            <a:r>
              <a:rPr lang="en-US" sz="2600" b="1" dirty="0" smtClean="0"/>
              <a:t>E</a:t>
            </a:r>
            <a:r>
              <a:rPr lang="en-US" sz="2600" dirty="0" smtClean="0"/>
              <a:t>xpectations</a:t>
            </a:r>
          </a:p>
          <a:p>
            <a:pPr marL="863600" lvl="1" indent="-514350">
              <a:buFont typeface="+mj-lt"/>
              <a:buAutoNum type="arabicPeriod"/>
            </a:pPr>
            <a:r>
              <a:rPr lang="en-US" sz="2600" b="1" dirty="0" smtClean="0"/>
              <a:t>S</a:t>
            </a:r>
            <a:r>
              <a:rPr lang="en-US" sz="2600" dirty="0" smtClean="0"/>
              <a:t>easons</a:t>
            </a:r>
            <a:endParaRPr lang="en-US" sz="2600" b="1" dirty="0" smtClean="0"/>
          </a:p>
          <a:p>
            <a:pPr lvl="1"/>
            <a:endParaRPr lang="en-US" sz="2600" dirty="0" smtClean="0"/>
          </a:p>
        </p:txBody>
      </p:sp>
    </p:spTree>
    <p:extLst>
      <p:ext uri="{BB962C8B-B14F-4D97-AF65-F5344CB8AC3E}">
        <p14:creationId xmlns:p14="http://schemas.microsoft.com/office/powerpoint/2010/main" val="28336551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33904"/>
            <a:ext cx="6508377" cy="1143000"/>
          </a:xfrm>
        </p:spPr>
        <p:txBody>
          <a:bodyPr/>
          <a:lstStyle/>
          <a:p>
            <a:r>
              <a:rPr lang="en-US" dirty="0" smtClean="0"/>
              <a:t>Choice</a:t>
            </a:r>
            <a:endParaRPr lang="en-US" dirty="0"/>
          </a:p>
        </p:txBody>
      </p:sp>
      <p:sp>
        <p:nvSpPr>
          <p:cNvPr id="2" name="Content Placeholder 1"/>
          <p:cNvSpPr>
            <a:spLocks noGrp="1"/>
          </p:cNvSpPr>
          <p:nvPr>
            <p:ph idx="1"/>
          </p:nvPr>
        </p:nvSpPr>
        <p:spPr>
          <a:xfrm>
            <a:off x="140703" y="1404481"/>
            <a:ext cx="8407893" cy="4743082"/>
          </a:xfrm>
        </p:spPr>
        <p:txBody>
          <a:bodyPr>
            <a:normAutofit/>
          </a:bodyPr>
          <a:lstStyle/>
          <a:p>
            <a:r>
              <a:rPr lang="en-US" sz="3600" u="sng" dirty="0" smtClean="0"/>
              <a:t>BASIC ECONOMIC QUESTIONS</a:t>
            </a:r>
            <a:endParaRPr lang="en-US" sz="3600" u="sng" dirty="0"/>
          </a:p>
          <a:p>
            <a:pPr marL="788670" indent="-742950">
              <a:buFont typeface="+mj-lt"/>
              <a:buAutoNum type="arabicPeriod"/>
            </a:pPr>
            <a:r>
              <a:rPr lang="en-US" sz="3600" dirty="0" smtClean="0"/>
              <a:t>What to produce?</a:t>
            </a:r>
          </a:p>
          <a:p>
            <a:pPr marL="788670" indent="-742950">
              <a:buFont typeface="+mj-lt"/>
              <a:buAutoNum type="arabicPeriod"/>
            </a:pPr>
            <a:r>
              <a:rPr lang="en-US" sz="3600" dirty="0" smtClean="0"/>
              <a:t>How to produce it?</a:t>
            </a:r>
          </a:p>
          <a:p>
            <a:pPr marL="788670" indent="-742950">
              <a:buFont typeface="+mj-lt"/>
              <a:buAutoNum type="arabicPeriod"/>
            </a:pPr>
            <a:r>
              <a:rPr lang="en-US" sz="3600" dirty="0" smtClean="0"/>
              <a:t>Who to produce it for?</a:t>
            </a:r>
            <a:endParaRPr lang="en-US" sz="3600" dirty="0"/>
          </a:p>
        </p:txBody>
      </p:sp>
      <p:graphicFrame>
        <p:nvGraphicFramePr>
          <p:cNvPr id="4" name="Content Placeholder 3"/>
          <p:cNvGraphicFramePr>
            <a:graphicFrameLocks/>
          </p:cNvGraphicFramePr>
          <p:nvPr>
            <p:extLst>
              <p:ext uri="{D42A27DB-BD31-4B8C-83A1-F6EECF244321}">
                <p14:modId xmlns:p14="http://schemas.microsoft.com/office/powerpoint/2010/main" val="2932363571"/>
              </p:ext>
            </p:extLst>
          </p:nvPr>
        </p:nvGraphicFramePr>
        <p:xfrm>
          <a:off x="690760" y="3776022"/>
          <a:ext cx="7719465" cy="333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178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Non-price determinants of demand</a:t>
            </a:r>
          </a:p>
        </p:txBody>
      </p:sp>
      <p:pic>
        <p:nvPicPr>
          <p:cNvPr id="7" name="Content Placeholder 6"/>
          <p:cNvPicPr>
            <a:picLocks noGrp="1" noChangeAspect="1"/>
          </p:cNvPicPr>
          <p:nvPr>
            <p:ph idx="1"/>
          </p:nvPr>
        </p:nvPicPr>
        <p:blipFill>
          <a:blip r:embed="rId2"/>
          <a:srcRect t="-6373" b="-6373"/>
          <a:stretch>
            <a:fillRect/>
          </a:stretch>
        </p:blipFill>
        <p:spPr>
          <a:xfrm>
            <a:off x="60474" y="2098725"/>
            <a:ext cx="9021033" cy="4351122"/>
          </a:xfrm>
        </p:spPr>
      </p:pic>
    </p:spTree>
    <p:extLst>
      <p:ext uri="{BB962C8B-B14F-4D97-AF65-F5344CB8AC3E}">
        <p14:creationId xmlns:p14="http://schemas.microsoft.com/office/powerpoint/2010/main" val="6147194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Non-price determinants of demand</a:t>
            </a:r>
            <a:endParaRPr lang="en-US" dirty="0"/>
          </a:p>
        </p:txBody>
      </p:sp>
      <p:sp>
        <p:nvSpPr>
          <p:cNvPr id="3" name="Content Placeholder 2"/>
          <p:cNvSpPr>
            <a:spLocks noGrp="1"/>
          </p:cNvSpPr>
          <p:nvPr>
            <p:ph idx="1"/>
          </p:nvPr>
        </p:nvSpPr>
        <p:spPr>
          <a:xfrm>
            <a:off x="1114424" y="2273066"/>
            <a:ext cx="7610476" cy="3670767"/>
          </a:xfrm>
        </p:spPr>
        <p:txBody>
          <a:bodyPr>
            <a:normAutofit/>
          </a:bodyPr>
          <a:lstStyle/>
          <a:p>
            <a:r>
              <a:rPr lang="en-US" sz="2800" dirty="0" smtClean="0"/>
              <a:t>Changes in the determinants of demand cause shifts in the demand curve: </a:t>
            </a:r>
            <a:r>
              <a:rPr lang="en-US" sz="2800" i="1" dirty="0" smtClean="0"/>
              <a:t>the entire curve moves left or right.</a:t>
            </a:r>
            <a:endParaRPr lang="en-US" sz="2800" i="1" dirty="0"/>
          </a:p>
        </p:txBody>
      </p:sp>
      <p:pic>
        <p:nvPicPr>
          <p:cNvPr id="4" name="Picture 3"/>
          <p:cNvPicPr>
            <a:picLocks noChangeAspect="1"/>
          </p:cNvPicPr>
          <p:nvPr/>
        </p:nvPicPr>
        <p:blipFill>
          <a:blip r:embed="rId2"/>
          <a:stretch>
            <a:fillRect/>
          </a:stretch>
        </p:blipFill>
        <p:spPr>
          <a:xfrm>
            <a:off x="2801912" y="3592983"/>
            <a:ext cx="3942824" cy="3083613"/>
          </a:xfrm>
          <a:prstGeom prst="rect">
            <a:avLst/>
          </a:prstGeom>
        </p:spPr>
      </p:pic>
    </p:spTree>
    <p:extLst>
      <p:ext uri="{BB962C8B-B14F-4D97-AF65-F5344CB8AC3E}">
        <p14:creationId xmlns:p14="http://schemas.microsoft.com/office/powerpoint/2010/main" val="35839641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Non-price determinants of demand</a:t>
            </a:r>
            <a:endParaRPr lang="en-US" dirty="0"/>
          </a:p>
        </p:txBody>
      </p:sp>
      <p:sp>
        <p:nvSpPr>
          <p:cNvPr id="3" name="Content Placeholder 2"/>
          <p:cNvSpPr>
            <a:spLocks noGrp="1"/>
          </p:cNvSpPr>
          <p:nvPr>
            <p:ph sz="half" idx="1"/>
          </p:nvPr>
        </p:nvSpPr>
        <p:spPr>
          <a:xfrm>
            <a:off x="1117600" y="2595563"/>
            <a:ext cx="3566160" cy="4116308"/>
          </a:xfrm>
        </p:spPr>
        <p:txBody>
          <a:bodyPr>
            <a:normAutofit/>
          </a:bodyPr>
          <a:lstStyle/>
          <a:p>
            <a:r>
              <a:rPr lang="en-US" sz="2800" dirty="0" smtClean="0"/>
              <a:t>A </a:t>
            </a:r>
            <a:r>
              <a:rPr lang="en-US" sz="2800" b="1" dirty="0" smtClean="0"/>
              <a:t>rightward</a:t>
            </a:r>
            <a:r>
              <a:rPr lang="en-US" sz="2800" dirty="0" smtClean="0"/>
              <a:t> shift in the demand curve indicates that </a:t>
            </a:r>
            <a:r>
              <a:rPr lang="en-US" sz="2800" b="1" dirty="0" smtClean="0"/>
              <a:t>more</a:t>
            </a:r>
            <a:r>
              <a:rPr lang="en-US" sz="2800" dirty="0" smtClean="0"/>
              <a:t> is demanded at any given price. This is called an </a:t>
            </a:r>
            <a:r>
              <a:rPr lang="en-US" sz="2800" b="1" i="1" dirty="0" smtClean="0"/>
              <a:t>increase in demand</a:t>
            </a:r>
            <a:r>
              <a:rPr lang="en-US" sz="2800" dirty="0" smtClean="0"/>
              <a:t>.</a:t>
            </a:r>
            <a:endParaRPr lang="en-US" sz="2800" i="1" dirty="0"/>
          </a:p>
        </p:txBody>
      </p:sp>
      <p:pic>
        <p:nvPicPr>
          <p:cNvPr id="7" name="Content Placeholder 5"/>
          <p:cNvPicPr>
            <a:picLocks noChangeAspect="1"/>
          </p:cNvPicPr>
          <p:nvPr/>
        </p:nvPicPr>
        <p:blipFill>
          <a:blip r:embed="rId2"/>
          <a:srcRect t="-16010" b="-16010"/>
          <a:stretch>
            <a:fillRect/>
          </a:stretch>
        </p:blipFill>
        <p:spPr>
          <a:xfrm>
            <a:off x="4599900" y="1993655"/>
            <a:ext cx="4612989" cy="4762920"/>
          </a:xfrm>
          <a:prstGeom prst="rect">
            <a:avLst/>
          </a:prstGeom>
        </p:spPr>
      </p:pic>
    </p:spTree>
    <p:extLst>
      <p:ext uri="{BB962C8B-B14F-4D97-AF65-F5344CB8AC3E}">
        <p14:creationId xmlns:p14="http://schemas.microsoft.com/office/powerpoint/2010/main" val="22729069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Non-price determinants of demand</a:t>
            </a:r>
            <a:endParaRPr lang="en-US" dirty="0"/>
          </a:p>
        </p:txBody>
      </p:sp>
      <p:sp>
        <p:nvSpPr>
          <p:cNvPr id="3" name="Content Placeholder 2"/>
          <p:cNvSpPr>
            <a:spLocks noGrp="1"/>
          </p:cNvSpPr>
          <p:nvPr>
            <p:ph sz="half" idx="1"/>
          </p:nvPr>
        </p:nvSpPr>
        <p:spPr>
          <a:xfrm>
            <a:off x="1117600" y="2595563"/>
            <a:ext cx="3566160" cy="4116308"/>
          </a:xfrm>
        </p:spPr>
        <p:txBody>
          <a:bodyPr>
            <a:normAutofit/>
          </a:bodyPr>
          <a:lstStyle/>
          <a:p>
            <a:r>
              <a:rPr lang="en-US" sz="2800" dirty="0" smtClean="0"/>
              <a:t>A </a:t>
            </a:r>
            <a:r>
              <a:rPr lang="en-US" sz="2800" b="1" dirty="0" smtClean="0"/>
              <a:t>leftward</a:t>
            </a:r>
            <a:r>
              <a:rPr lang="en-US" sz="2800" dirty="0" smtClean="0"/>
              <a:t> shift in the demand curve indicates that </a:t>
            </a:r>
            <a:r>
              <a:rPr lang="en-US" sz="2800" b="1" dirty="0" smtClean="0"/>
              <a:t>less </a:t>
            </a:r>
            <a:r>
              <a:rPr lang="en-US" sz="2800" dirty="0" smtClean="0"/>
              <a:t>is demanded at any given price. This is called an </a:t>
            </a:r>
            <a:r>
              <a:rPr lang="en-US" sz="2800" b="1" i="1" dirty="0" smtClean="0"/>
              <a:t>decrease in demand</a:t>
            </a:r>
            <a:r>
              <a:rPr lang="en-US" sz="2800" dirty="0" smtClean="0"/>
              <a:t>.</a:t>
            </a:r>
            <a:endParaRPr lang="en-US" sz="2800" i="1" dirty="0"/>
          </a:p>
        </p:txBody>
      </p:sp>
      <p:pic>
        <p:nvPicPr>
          <p:cNvPr id="6" name="Content Placeholder 5"/>
          <p:cNvPicPr>
            <a:picLocks noGrp="1" noChangeAspect="1"/>
          </p:cNvPicPr>
          <p:nvPr>
            <p:ph sz="half" idx="2"/>
          </p:nvPr>
        </p:nvPicPr>
        <p:blipFill>
          <a:blip r:embed="rId2"/>
          <a:srcRect t="-16010" b="-16010"/>
          <a:stretch>
            <a:fillRect/>
          </a:stretch>
        </p:blipFill>
        <p:spPr>
          <a:xfrm>
            <a:off x="4599900" y="1993655"/>
            <a:ext cx="4612989" cy="4762920"/>
          </a:xfrm>
          <a:prstGeom prst="rect">
            <a:avLst/>
          </a:prstGeom>
        </p:spPr>
      </p:pic>
    </p:spTree>
    <p:extLst>
      <p:ext uri="{BB962C8B-B14F-4D97-AF65-F5344CB8AC3E}">
        <p14:creationId xmlns:p14="http://schemas.microsoft.com/office/powerpoint/2010/main" val="21505459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07" y="666656"/>
            <a:ext cx="6835463" cy="914400"/>
          </a:xfrm>
        </p:spPr>
        <p:txBody>
          <a:bodyPr>
            <a:normAutofit fontScale="90000"/>
          </a:bodyPr>
          <a:lstStyle/>
          <a:p>
            <a:r>
              <a:rPr lang="en-US" dirty="0" smtClean="0"/>
              <a:t>Non-price determinants of demand</a:t>
            </a:r>
            <a:endParaRPr lang="en-US" dirty="0"/>
          </a:p>
        </p:txBody>
      </p:sp>
      <p:sp>
        <p:nvSpPr>
          <p:cNvPr id="3" name="Content Placeholder 2"/>
          <p:cNvSpPr>
            <a:spLocks noGrp="1"/>
          </p:cNvSpPr>
          <p:nvPr>
            <p:ph idx="1"/>
          </p:nvPr>
        </p:nvSpPr>
        <p:spPr>
          <a:xfrm>
            <a:off x="1114424" y="1861187"/>
            <a:ext cx="7610476" cy="4855293"/>
          </a:xfrm>
        </p:spPr>
        <p:txBody>
          <a:bodyPr>
            <a:normAutofit/>
          </a:bodyPr>
          <a:lstStyle/>
          <a:p>
            <a:r>
              <a:rPr lang="en-US" sz="2800" b="1" dirty="0"/>
              <a:t>Non-price determinants of </a:t>
            </a:r>
            <a:r>
              <a:rPr lang="en-US" sz="2800" b="1" dirty="0" smtClean="0"/>
              <a:t>demand </a:t>
            </a:r>
            <a:r>
              <a:rPr lang="en-US" sz="2800" dirty="0" smtClean="0"/>
              <a:t>are things other than price that can influence demand.</a:t>
            </a:r>
          </a:p>
          <a:p>
            <a:pPr marL="863600" lvl="1" indent="-514350">
              <a:buFont typeface="+mj-lt"/>
              <a:buAutoNum type="arabicPeriod"/>
            </a:pPr>
            <a:r>
              <a:rPr lang="en-US" sz="2600" b="1" dirty="0" smtClean="0"/>
              <a:t>P</a:t>
            </a:r>
            <a:r>
              <a:rPr lang="en-US" sz="2600" dirty="0" smtClean="0"/>
              <a:t>opulation</a:t>
            </a:r>
          </a:p>
          <a:p>
            <a:pPr marL="863600" lvl="1" indent="-514350">
              <a:buFont typeface="+mj-lt"/>
              <a:buAutoNum type="arabicPeriod"/>
            </a:pPr>
            <a:r>
              <a:rPr lang="en-US" sz="2600" b="1" dirty="0" smtClean="0"/>
              <a:t>I</a:t>
            </a:r>
            <a:r>
              <a:rPr lang="en-US" sz="2600" dirty="0" smtClean="0"/>
              <a:t>ncome</a:t>
            </a:r>
          </a:p>
          <a:p>
            <a:pPr marL="863600" lvl="1" indent="-514350">
              <a:buFont typeface="+mj-lt"/>
              <a:buAutoNum type="arabicPeriod"/>
            </a:pPr>
            <a:r>
              <a:rPr lang="en-US" sz="2600" b="1" dirty="0" smtClean="0"/>
              <a:t>R</a:t>
            </a:r>
            <a:r>
              <a:rPr lang="en-US" sz="2600" dirty="0" smtClean="0"/>
              <a:t>elated Goods</a:t>
            </a:r>
          </a:p>
          <a:p>
            <a:pPr marL="863600" lvl="1" indent="-514350">
              <a:buFont typeface="+mj-lt"/>
              <a:buAutoNum type="arabicPeriod"/>
            </a:pPr>
            <a:r>
              <a:rPr lang="en-US" sz="2600" b="1" dirty="0" smtClean="0"/>
              <a:t>A</a:t>
            </a:r>
            <a:r>
              <a:rPr lang="en-US" sz="2600" dirty="0" smtClean="0"/>
              <a:t>dvertising</a:t>
            </a:r>
            <a:endParaRPr lang="en-US" sz="2600" dirty="0"/>
          </a:p>
          <a:p>
            <a:pPr marL="863600" lvl="1" indent="-514350">
              <a:buFont typeface="+mj-lt"/>
              <a:buAutoNum type="arabicPeriod"/>
            </a:pPr>
            <a:r>
              <a:rPr lang="en-US" sz="2600" b="1" dirty="0" smtClean="0"/>
              <a:t>T</a:t>
            </a:r>
            <a:r>
              <a:rPr lang="en-US" sz="2600" dirty="0" smtClean="0"/>
              <a:t>astes</a:t>
            </a:r>
          </a:p>
          <a:p>
            <a:pPr marL="863600" lvl="1" indent="-514350">
              <a:buFont typeface="+mj-lt"/>
              <a:buAutoNum type="arabicPeriod"/>
            </a:pPr>
            <a:r>
              <a:rPr lang="en-US" sz="2600" b="1" dirty="0" smtClean="0"/>
              <a:t>E</a:t>
            </a:r>
            <a:r>
              <a:rPr lang="en-US" sz="2600" dirty="0" smtClean="0"/>
              <a:t>xpectations</a:t>
            </a:r>
          </a:p>
          <a:p>
            <a:pPr marL="863600" lvl="1" indent="-514350">
              <a:buFont typeface="+mj-lt"/>
              <a:buAutoNum type="arabicPeriod"/>
            </a:pPr>
            <a:r>
              <a:rPr lang="en-US" sz="2600" b="1" dirty="0" smtClean="0"/>
              <a:t>S</a:t>
            </a:r>
            <a:r>
              <a:rPr lang="en-US" sz="2600" dirty="0" smtClean="0"/>
              <a:t>easons</a:t>
            </a:r>
            <a:endParaRPr lang="en-US" sz="2600" b="1" dirty="0" smtClean="0"/>
          </a:p>
          <a:p>
            <a:pPr lvl="1"/>
            <a:endParaRPr lang="en-US" sz="2600" dirty="0" smtClean="0"/>
          </a:p>
        </p:txBody>
      </p:sp>
    </p:spTree>
    <p:extLst>
      <p:ext uri="{BB962C8B-B14F-4D97-AF65-F5344CB8AC3E}">
        <p14:creationId xmlns:p14="http://schemas.microsoft.com/office/powerpoint/2010/main" val="11435636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t>
            </a:r>
            <a:endParaRPr lang="en-US" dirty="0"/>
          </a:p>
        </p:txBody>
      </p:sp>
      <p:sp>
        <p:nvSpPr>
          <p:cNvPr id="3" name="Content Placeholder 2"/>
          <p:cNvSpPr>
            <a:spLocks noGrp="1"/>
          </p:cNvSpPr>
          <p:nvPr>
            <p:ph idx="1"/>
          </p:nvPr>
        </p:nvSpPr>
        <p:spPr>
          <a:xfrm>
            <a:off x="586897" y="2439258"/>
            <a:ext cx="5138605" cy="3670767"/>
          </a:xfrm>
        </p:spPr>
        <p:txBody>
          <a:bodyPr>
            <a:noAutofit/>
          </a:bodyPr>
          <a:lstStyle/>
          <a:p>
            <a:r>
              <a:rPr lang="en-US" sz="2800" dirty="0" smtClean="0"/>
              <a:t>An increase in income leads to a rightwards shift (increase) in demand for </a:t>
            </a:r>
            <a:r>
              <a:rPr lang="en-US" sz="2800" b="1" dirty="0" smtClean="0"/>
              <a:t>normal goods</a:t>
            </a:r>
            <a:r>
              <a:rPr lang="en-US" sz="2800" dirty="0" smtClean="0"/>
              <a:t>. Most goods are normal goods.</a:t>
            </a:r>
            <a:endParaRPr lang="en-US" sz="2800" dirty="0"/>
          </a:p>
          <a:p>
            <a:r>
              <a:rPr lang="en-US" sz="2800" dirty="0" smtClean="0"/>
              <a:t>An increase in income leads to a leftward shift (decrease) in demand for </a:t>
            </a:r>
            <a:r>
              <a:rPr lang="en-US" sz="2800" b="1" dirty="0" smtClean="0"/>
              <a:t>inferior goods</a:t>
            </a:r>
            <a:r>
              <a:rPr lang="en-US" sz="2800" dirty="0" smtClean="0"/>
              <a:t>.</a:t>
            </a:r>
            <a:endParaRPr lang="en-US" sz="2800" dirty="0"/>
          </a:p>
        </p:txBody>
      </p:sp>
      <p:graphicFrame>
        <p:nvGraphicFramePr>
          <p:cNvPr id="4" name="Diagram 3"/>
          <p:cNvGraphicFramePr/>
          <p:nvPr>
            <p:extLst>
              <p:ext uri="{D42A27DB-BD31-4B8C-83A1-F6EECF244321}">
                <p14:modId xmlns:p14="http://schemas.microsoft.com/office/powerpoint/2010/main" val="2516701515"/>
              </p:ext>
            </p:extLst>
          </p:nvPr>
        </p:nvGraphicFramePr>
        <p:xfrm>
          <a:off x="5881807" y="2841911"/>
          <a:ext cx="2950307" cy="126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894853243"/>
              </p:ext>
            </p:extLst>
          </p:nvPr>
        </p:nvGraphicFramePr>
        <p:xfrm>
          <a:off x="5940421" y="5152373"/>
          <a:ext cx="2950307" cy="1260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82227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of Related Goods </a:t>
            </a:r>
            <a:endParaRPr lang="en-US" dirty="0"/>
          </a:p>
        </p:txBody>
      </p:sp>
      <p:sp>
        <p:nvSpPr>
          <p:cNvPr id="3" name="Content Placeholder 2"/>
          <p:cNvSpPr>
            <a:spLocks noGrp="1"/>
          </p:cNvSpPr>
          <p:nvPr>
            <p:ph idx="1"/>
          </p:nvPr>
        </p:nvSpPr>
        <p:spPr>
          <a:xfrm>
            <a:off x="235193" y="2282947"/>
            <a:ext cx="5665422" cy="4575053"/>
          </a:xfrm>
        </p:spPr>
        <p:txBody>
          <a:bodyPr>
            <a:normAutofit/>
          </a:bodyPr>
          <a:lstStyle/>
          <a:p>
            <a:pPr marL="0" indent="0">
              <a:buNone/>
            </a:pPr>
            <a:r>
              <a:rPr lang="en-US" sz="2800" u="sng" dirty="0" smtClean="0"/>
              <a:t>Substitutes</a:t>
            </a:r>
            <a:endParaRPr lang="en-US" sz="2800" dirty="0" smtClean="0"/>
          </a:p>
          <a:p>
            <a:pPr lvl="1"/>
            <a:r>
              <a:rPr lang="en-US" sz="2600" dirty="0" smtClean="0"/>
              <a:t>If the price of a substitute good (X) decreases, demand for a good (Y) decreases. </a:t>
            </a:r>
          </a:p>
          <a:p>
            <a:pPr lvl="1"/>
            <a:r>
              <a:rPr lang="en-US" sz="2600" dirty="0"/>
              <a:t>If the price of a substitute good </a:t>
            </a:r>
            <a:r>
              <a:rPr lang="en-US" sz="2600" dirty="0" smtClean="0"/>
              <a:t>(X) increases, </a:t>
            </a:r>
            <a:r>
              <a:rPr lang="en-US" sz="2600" dirty="0"/>
              <a:t>demand for a good </a:t>
            </a:r>
            <a:r>
              <a:rPr lang="en-US" sz="2600" dirty="0" smtClean="0"/>
              <a:t>(Y) increases. </a:t>
            </a:r>
          </a:p>
          <a:p>
            <a:r>
              <a:rPr lang="en-US" sz="2800" dirty="0" smtClean="0"/>
              <a:t>Example: Coke and Pepsi</a:t>
            </a:r>
            <a:endParaRPr lang="en-US" sz="2800" dirty="0"/>
          </a:p>
        </p:txBody>
      </p:sp>
      <p:graphicFrame>
        <p:nvGraphicFramePr>
          <p:cNvPr id="4" name="Diagram 3"/>
          <p:cNvGraphicFramePr/>
          <p:nvPr>
            <p:extLst>
              <p:ext uri="{D42A27DB-BD31-4B8C-83A1-F6EECF244321}">
                <p14:modId xmlns:p14="http://schemas.microsoft.com/office/powerpoint/2010/main" val="1325317235"/>
              </p:ext>
            </p:extLst>
          </p:nvPr>
        </p:nvGraphicFramePr>
        <p:xfrm>
          <a:off x="6045933" y="4365908"/>
          <a:ext cx="2950307" cy="126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158610779"/>
              </p:ext>
            </p:extLst>
          </p:nvPr>
        </p:nvGraphicFramePr>
        <p:xfrm>
          <a:off x="6056927" y="2701233"/>
          <a:ext cx="2950307" cy="1260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stretch>
            <a:fillRect/>
          </a:stretch>
        </p:blipFill>
        <p:spPr>
          <a:xfrm rot="16200000">
            <a:off x="5453270" y="5812463"/>
            <a:ext cx="803383" cy="846531"/>
          </a:xfrm>
          <a:prstGeom prst="rect">
            <a:avLst/>
          </a:prstGeom>
        </p:spPr>
      </p:pic>
    </p:spTree>
    <p:extLst>
      <p:ext uri="{BB962C8B-B14F-4D97-AF65-F5344CB8AC3E}">
        <p14:creationId xmlns:p14="http://schemas.microsoft.com/office/powerpoint/2010/main" val="6317674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of Related Goods </a:t>
            </a:r>
            <a:endParaRPr lang="en-US" dirty="0"/>
          </a:p>
        </p:txBody>
      </p:sp>
      <p:sp>
        <p:nvSpPr>
          <p:cNvPr id="3" name="Content Placeholder 2"/>
          <p:cNvSpPr>
            <a:spLocks noGrp="1"/>
          </p:cNvSpPr>
          <p:nvPr>
            <p:ph idx="1"/>
          </p:nvPr>
        </p:nvSpPr>
        <p:spPr>
          <a:xfrm>
            <a:off x="235193" y="2282947"/>
            <a:ext cx="5665422" cy="4575053"/>
          </a:xfrm>
        </p:spPr>
        <p:txBody>
          <a:bodyPr>
            <a:normAutofit/>
          </a:bodyPr>
          <a:lstStyle/>
          <a:p>
            <a:pPr marL="0" indent="0">
              <a:buNone/>
            </a:pPr>
            <a:r>
              <a:rPr lang="en-US" sz="2800" u="sng" dirty="0" smtClean="0"/>
              <a:t>Complements</a:t>
            </a:r>
            <a:endParaRPr lang="en-US" sz="2800" dirty="0" smtClean="0"/>
          </a:p>
          <a:p>
            <a:pPr lvl="1"/>
            <a:r>
              <a:rPr lang="en-US" sz="2600" dirty="0" smtClean="0"/>
              <a:t>If the price of a complement good (X) decreases, demand for a good (Y) increases. </a:t>
            </a:r>
          </a:p>
          <a:p>
            <a:pPr lvl="1"/>
            <a:r>
              <a:rPr lang="en-US" sz="2600" dirty="0"/>
              <a:t>If the price of a </a:t>
            </a:r>
            <a:r>
              <a:rPr lang="en-US" sz="2600" dirty="0" smtClean="0"/>
              <a:t>complement good </a:t>
            </a:r>
            <a:r>
              <a:rPr lang="en-US" sz="2600" dirty="0"/>
              <a:t>(X) </a:t>
            </a:r>
            <a:r>
              <a:rPr lang="en-US" sz="2600" dirty="0" smtClean="0"/>
              <a:t>increases, </a:t>
            </a:r>
            <a:r>
              <a:rPr lang="en-US" sz="2600" dirty="0"/>
              <a:t>demand for a good (Y) </a:t>
            </a:r>
            <a:r>
              <a:rPr lang="en-US" sz="2600" dirty="0" smtClean="0"/>
              <a:t>decreases. </a:t>
            </a:r>
          </a:p>
          <a:p>
            <a:r>
              <a:rPr lang="en-US" sz="2800" dirty="0" smtClean="0"/>
              <a:t>Example: DVDs and DVD players</a:t>
            </a:r>
            <a:endParaRPr lang="en-US" sz="2800" dirty="0"/>
          </a:p>
        </p:txBody>
      </p:sp>
      <p:graphicFrame>
        <p:nvGraphicFramePr>
          <p:cNvPr id="4" name="Diagram 3"/>
          <p:cNvGraphicFramePr/>
          <p:nvPr>
            <p:extLst>
              <p:ext uri="{D42A27DB-BD31-4B8C-83A1-F6EECF244321}">
                <p14:modId xmlns:p14="http://schemas.microsoft.com/office/powerpoint/2010/main" val="3423873383"/>
              </p:ext>
            </p:extLst>
          </p:nvPr>
        </p:nvGraphicFramePr>
        <p:xfrm>
          <a:off x="6045933" y="4365908"/>
          <a:ext cx="2950307" cy="1260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64185857"/>
              </p:ext>
            </p:extLst>
          </p:nvPr>
        </p:nvGraphicFramePr>
        <p:xfrm>
          <a:off x="6056927" y="2701233"/>
          <a:ext cx="2950307" cy="1260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stretch>
            <a:fillRect/>
          </a:stretch>
        </p:blipFill>
        <p:spPr>
          <a:xfrm>
            <a:off x="5221469" y="5541149"/>
            <a:ext cx="1106603" cy="1106603"/>
          </a:xfrm>
          <a:prstGeom prst="rect">
            <a:avLst/>
          </a:prstGeom>
        </p:spPr>
      </p:pic>
    </p:spTree>
    <p:extLst>
      <p:ext uri="{BB962C8B-B14F-4D97-AF65-F5344CB8AC3E}">
        <p14:creationId xmlns:p14="http://schemas.microsoft.com/office/powerpoint/2010/main" val="12041780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a:xfrm>
            <a:off x="457199" y="2209800"/>
            <a:ext cx="8102808" cy="3916363"/>
          </a:xfrm>
        </p:spPr>
        <p:txBody>
          <a:bodyPr>
            <a:normAutofit fontScale="92500" lnSpcReduction="20000"/>
          </a:bodyPr>
          <a:lstStyle/>
          <a:p>
            <a:r>
              <a:rPr lang="en-US" sz="2800" dirty="0" smtClean="0">
                <a:solidFill>
                  <a:srgbClr val="000000"/>
                </a:solidFill>
                <a:latin typeface="Arial"/>
                <a:ea typeface="Arial"/>
                <a:cs typeface="Arial"/>
              </a:rPr>
              <a:t>Distinguish </a:t>
            </a:r>
            <a:r>
              <a:rPr lang="en-US" sz="2800" dirty="0">
                <a:solidFill>
                  <a:srgbClr val="000000"/>
                </a:solidFill>
                <a:latin typeface="Arial"/>
                <a:ea typeface="Arial"/>
                <a:cs typeface="Arial"/>
              </a:rPr>
              <a:t>between movements along the demand curve and shifts of the demand curve.</a:t>
            </a:r>
          </a:p>
          <a:p>
            <a:r>
              <a:rPr lang="en-US" sz="2800" dirty="0" smtClean="0">
                <a:solidFill>
                  <a:srgbClr val="000000"/>
                </a:solidFill>
                <a:latin typeface="Arial"/>
                <a:ea typeface="Arial"/>
                <a:cs typeface="Arial"/>
              </a:rPr>
              <a:t>Draw </a:t>
            </a:r>
            <a:r>
              <a:rPr lang="en-US" sz="2800" dirty="0">
                <a:solidFill>
                  <a:srgbClr val="000000"/>
                </a:solidFill>
                <a:latin typeface="Arial"/>
                <a:ea typeface="Arial"/>
                <a:cs typeface="Arial"/>
              </a:rPr>
              <a:t>diagrams to show the difference between movements along the demand curve and shifts of the demand curve</a:t>
            </a:r>
            <a:r>
              <a:rPr lang="en-US" sz="2800" dirty="0" smtClean="0">
                <a:solidFill>
                  <a:srgbClr val="000000"/>
                </a:solidFill>
                <a:latin typeface="Arial"/>
                <a:ea typeface="Arial"/>
                <a:cs typeface="Arial"/>
              </a:rPr>
              <a:t>.</a:t>
            </a:r>
          </a:p>
          <a:p>
            <a:r>
              <a:rPr lang="en-US" sz="2800" dirty="0" smtClean="0">
                <a:solidFill>
                  <a:srgbClr val="000000"/>
                </a:solidFill>
                <a:latin typeface="Arial"/>
                <a:ea typeface="Arial"/>
                <a:cs typeface="Arial"/>
              </a:rPr>
              <a:t>Explain </a:t>
            </a:r>
            <a:r>
              <a:rPr lang="en-US" sz="2800" dirty="0">
                <a:solidFill>
                  <a:srgbClr val="000000"/>
                </a:solidFill>
                <a:latin typeface="Arial"/>
                <a:ea typeface="Arial"/>
                <a:cs typeface="Arial"/>
              </a:rPr>
              <a:t>how factors including changes in income (in the cases of normal and inferior goods), preferences, prices of related goods (in the cases of substitutes and complements) and demographic changes may change demand.</a:t>
            </a:r>
            <a:endParaRPr lang="en-US" sz="2800" dirty="0" smtClean="0"/>
          </a:p>
        </p:txBody>
      </p:sp>
    </p:spTree>
    <p:extLst>
      <p:ext uri="{BB962C8B-B14F-4D97-AF65-F5344CB8AC3E}">
        <p14:creationId xmlns:p14="http://schemas.microsoft.com/office/powerpoint/2010/main" val="1545215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minutes</a:t>
            </a:r>
            <a:endParaRPr lang="en-US" dirty="0"/>
          </a:p>
        </p:txBody>
      </p:sp>
      <p:sp>
        <p:nvSpPr>
          <p:cNvPr id="3" name="Content Placeholder 2"/>
          <p:cNvSpPr>
            <a:spLocks noGrp="1"/>
          </p:cNvSpPr>
          <p:nvPr>
            <p:ph idx="1"/>
          </p:nvPr>
        </p:nvSpPr>
        <p:spPr>
          <a:xfrm>
            <a:off x="457199" y="2209800"/>
            <a:ext cx="7404101" cy="3916363"/>
          </a:xfrm>
        </p:spPr>
        <p:txBody>
          <a:bodyPr>
            <a:normAutofit/>
          </a:bodyPr>
          <a:lstStyle/>
          <a:p>
            <a:r>
              <a:rPr lang="en-US" sz="2800" dirty="0">
                <a:solidFill>
                  <a:srgbClr val="000000"/>
                </a:solidFill>
                <a:latin typeface="Arial"/>
                <a:ea typeface="Arial"/>
                <a:cs typeface="Arial"/>
              </a:rPr>
              <a:t>With the aid of at least one diagram, explain the difference between </a:t>
            </a:r>
            <a:r>
              <a:rPr lang="en-US" sz="2800" dirty="0" smtClean="0">
                <a:solidFill>
                  <a:srgbClr val="000000"/>
                </a:solidFill>
                <a:latin typeface="Arial"/>
                <a:ea typeface="Arial"/>
                <a:cs typeface="Arial"/>
              </a:rPr>
              <a:t>a movement </a:t>
            </a:r>
            <a:r>
              <a:rPr lang="en-US" sz="2800" dirty="0">
                <a:solidFill>
                  <a:srgbClr val="000000"/>
                </a:solidFill>
                <a:latin typeface="Arial"/>
                <a:ea typeface="Arial"/>
                <a:cs typeface="Arial"/>
              </a:rPr>
              <a:t>along an existing demand curve for a good and a shift of </a:t>
            </a:r>
            <a:r>
              <a:rPr lang="en-US" sz="2800" dirty="0" smtClean="0">
                <a:solidFill>
                  <a:srgbClr val="000000"/>
                </a:solidFill>
                <a:latin typeface="Arial"/>
                <a:ea typeface="Arial"/>
                <a:cs typeface="Arial"/>
              </a:rPr>
              <a:t>the demand </a:t>
            </a:r>
            <a:r>
              <a:rPr lang="en-US" sz="2800" dirty="0">
                <a:solidFill>
                  <a:srgbClr val="000000"/>
                </a:solidFill>
                <a:latin typeface="Arial"/>
                <a:ea typeface="Arial"/>
                <a:cs typeface="Arial"/>
              </a:rPr>
              <a:t>curve for a good.</a:t>
            </a:r>
            <a:endParaRPr lang="en-US" sz="2800" dirty="0"/>
          </a:p>
        </p:txBody>
      </p:sp>
    </p:spTree>
    <p:extLst>
      <p:ext uri="{BB962C8B-B14F-4D97-AF65-F5344CB8AC3E}">
        <p14:creationId xmlns:p14="http://schemas.microsoft.com/office/powerpoint/2010/main" val="42896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Economy </a:t>
            </a:r>
            <a:endParaRPr lang="en-US" dirty="0"/>
          </a:p>
        </p:txBody>
      </p:sp>
      <p:sp>
        <p:nvSpPr>
          <p:cNvPr id="3" name="Content Placeholder 2"/>
          <p:cNvSpPr>
            <a:spLocks noGrp="1"/>
          </p:cNvSpPr>
          <p:nvPr>
            <p:ph idx="1"/>
          </p:nvPr>
        </p:nvSpPr>
        <p:spPr/>
        <p:txBody>
          <a:bodyPr>
            <a:normAutofit/>
          </a:bodyPr>
          <a:lstStyle/>
          <a:p>
            <a:r>
              <a:rPr lang="en-US" sz="2800" dirty="0" smtClean="0"/>
              <a:t>An </a:t>
            </a:r>
            <a:r>
              <a:rPr lang="en-US" sz="2800" dirty="0"/>
              <a:t>economy in which </a:t>
            </a:r>
            <a:r>
              <a:rPr lang="en-US" sz="2800" dirty="0" smtClean="0"/>
              <a:t>production is determined </a:t>
            </a:r>
            <a:r>
              <a:rPr lang="en-US" sz="2800" dirty="0"/>
              <a:t>centrally by a government.</a:t>
            </a:r>
          </a:p>
        </p:txBody>
      </p:sp>
      <p:pic>
        <p:nvPicPr>
          <p:cNvPr id="4" name="Picture 3"/>
          <p:cNvPicPr>
            <a:picLocks noChangeAspect="1"/>
          </p:cNvPicPr>
          <p:nvPr/>
        </p:nvPicPr>
        <p:blipFill>
          <a:blip r:embed="rId2"/>
          <a:stretch>
            <a:fillRect/>
          </a:stretch>
        </p:blipFill>
        <p:spPr>
          <a:xfrm>
            <a:off x="4465146" y="3333602"/>
            <a:ext cx="4568945" cy="3426709"/>
          </a:xfrm>
          <a:prstGeom prst="rect">
            <a:avLst/>
          </a:prstGeom>
        </p:spPr>
      </p:pic>
    </p:spTree>
    <p:extLst>
      <p:ext uri="{BB962C8B-B14F-4D97-AF65-F5344CB8AC3E}">
        <p14:creationId xmlns:p14="http://schemas.microsoft.com/office/powerpoint/2010/main" val="2256124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Market Economy </a:t>
            </a:r>
            <a:endParaRPr lang="en-US" dirty="0"/>
          </a:p>
        </p:txBody>
      </p:sp>
      <p:sp>
        <p:nvSpPr>
          <p:cNvPr id="3" name="Content Placeholder 2"/>
          <p:cNvSpPr>
            <a:spLocks noGrp="1"/>
          </p:cNvSpPr>
          <p:nvPr>
            <p:ph idx="1"/>
          </p:nvPr>
        </p:nvSpPr>
        <p:spPr/>
        <p:txBody>
          <a:bodyPr>
            <a:normAutofit/>
          </a:bodyPr>
          <a:lstStyle/>
          <a:p>
            <a:r>
              <a:rPr lang="en-US" sz="2800" dirty="0" smtClean="0"/>
              <a:t>An economy in which the allocation of resources is free from government intervention</a:t>
            </a:r>
            <a:endParaRPr lang="en-US" sz="2800" dirty="0"/>
          </a:p>
        </p:txBody>
      </p:sp>
      <p:pic>
        <p:nvPicPr>
          <p:cNvPr id="5" name="Picture 4"/>
          <p:cNvPicPr>
            <a:picLocks noChangeAspect="1"/>
          </p:cNvPicPr>
          <p:nvPr/>
        </p:nvPicPr>
        <p:blipFill>
          <a:blip r:embed="rId2"/>
          <a:stretch>
            <a:fillRect/>
          </a:stretch>
        </p:blipFill>
        <p:spPr>
          <a:xfrm>
            <a:off x="5059197" y="3736564"/>
            <a:ext cx="3924642" cy="2938271"/>
          </a:xfrm>
          <a:prstGeom prst="rect">
            <a:avLst/>
          </a:prstGeom>
        </p:spPr>
      </p:pic>
    </p:spTree>
    <p:extLst>
      <p:ext uri="{BB962C8B-B14F-4D97-AF65-F5344CB8AC3E}">
        <p14:creationId xmlns:p14="http://schemas.microsoft.com/office/powerpoint/2010/main" val="13274934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428447"/>
            <a:ext cx="5458968" cy="1048684"/>
          </a:xfrm>
        </p:spPr>
        <p:txBody>
          <a:bodyPr>
            <a:normAutofit fontScale="90000"/>
          </a:bodyPr>
          <a:lstStyle/>
          <a:p>
            <a:r>
              <a:rPr lang="en-US" dirty="0" smtClean="0"/>
              <a:t>Markets</a:t>
            </a:r>
            <a:r>
              <a:rPr lang="en-US" dirty="0"/>
              <a:t> </a:t>
            </a:r>
            <a:r>
              <a:rPr lang="en-US" dirty="0" smtClean="0"/>
              <a:t>and Demand</a:t>
            </a:r>
            <a:endParaRPr lang="en-US" dirty="0"/>
          </a:p>
        </p:txBody>
      </p:sp>
    </p:spTree>
    <p:extLst>
      <p:ext uri="{BB962C8B-B14F-4D97-AF65-F5344CB8AC3E}">
        <p14:creationId xmlns:p14="http://schemas.microsoft.com/office/powerpoint/2010/main" val="4129494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market?</a:t>
            </a:r>
            <a:endParaRPr lang="en-US" dirty="0"/>
          </a:p>
        </p:txBody>
      </p:sp>
      <p:pic>
        <p:nvPicPr>
          <p:cNvPr id="4" name="Content Placeholder 3"/>
          <p:cNvPicPr>
            <a:picLocks noGrp="1" noChangeAspect="1"/>
          </p:cNvPicPr>
          <p:nvPr>
            <p:ph idx="1"/>
          </p:nvPr>
        </p:nvPicPr>
        <p:blipFill>
          <a:blip r:embed="rId2"/>
          <a:srcRect t="15835" b="15835"/>
          <a:stretch>
            <a:fillRect/>
          </a:stretch>
        </p:blipFill>
        <p:spPr/>
      </p:pic>
    </p:spTree>
    <p:extLst>
      <p:ext uri="{BB962C8B-B14F-4D97-AF65-F5344CB8AC3E}">
        <p14:creationId xmlns:p14="http://schemas.microsoft.com/office/powerpoint/2010/main" val="1385806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a:t>
            </a:r>
            <a:endParaRPr lang="en-US" dirty="0"/>
          </a:p>
        </p:txBody>
      </p:sp>
      <p:sp>
        <p:nvSpPr>
          <p:cNvPr id="3" name="Content Placeholder 2"/>
          <p:cNvSpPr>
            <a:spLocks noGrp="1"/>
          </p:cNvSpPr>
          <p:nvPr>
            <p:ph idx="1"/>
          </p:nvPr>
        </p:nvSpPr>
        <p:spPr/>
        <p:txBody>
          <a:bodyPr>
            <a:normAutofit/>
          </a:bodyPr>
          <a:lstStyle/>
          <a:p>
            <a:r>
              <a:rPr lang="en-US" sz="2800" dirty="0" smtClean="0"/>
              <a:t>Market – any situation where buyers and sellers of goods, services or resources are linked together to carry out an exchange</a:t>
            </a:r>
            <a:endParaRPr lang="en-US" sz="2800" dirty="0"/>
          </a:p>
        </p:txBody>
      </p:sp>
      <p:pic>
        <p:nvPicPr>
          <p:cNvPr id="4" name="Picture 3"/>
          <p:cNvPicPr>
            <a:picLocks noChangeAspect="1"/>
          </p:cNvPicPr>
          <p:nvPr/>
        </p:nvPicPr>
        <p:blipFill>
          <a:blip r:embed="rId2"/>
          <a:stretch>
            <a:fillRect/>
          </a:stretch>
        </p:blipFill>
        <p:spPr>
          <a:xfrm>
            <a:off x="5968100" y="4155869"/>
            <a:ext cx="2756800" cy="2352469"/>
          </a:xfrm>
          <a:prstGeom prst="rect">
            <a:avLst/>
          </a:prstGeom>
        </p:spPr>
      </p:pic>
    </p:spTree>
    <p:extLst>
      <p:ext uri="{BB962C8B-B14F-4D97-AF65-F5344CB8AC3E}">
        <p14:creationId xmlns:p14="http://schemas.microsoft.com/office/powerpoint/2010/main" val="3564691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Demand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85965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a:t>
            </a:r>
            <a:endParaRPr lang="en-US" dirty="0"/>
          </a:p>
        </p:txBody>
      </p:sp>
      <p:sp>
        <p:nvSpPr>
          <p:cNvPr id="3" name="Content Placeholder 2"/>
          <p:cNvSpPr>
            <a:spLocks noGrp="1"/>
          </p:cNvSpPr>
          <p:nvPr>
            <p:ph idx="1"/>
          </p:nvPr>
        </p:nvSpPr>
        <p:spPr>
          <a:xfrm>
            <a:off x="1114424" y="2273569"/>
            <a:ext cx="7610476" cy="3249393"/>
          </a:xfrm>
        </p:spPr>
        <p:txBody>
          <a:bodyPr>
            <a:noAutofit/>
          </a:bodyPr>
          <a:lstStyle/>
          <a:p>
            <a:r>
              <a:rPr lang="en-US" sz="3600" dirty="0"/>
              <a:t>D</a:t>
            </a:r>
            <a:r>
              <a:rPr lang="en-US" sz="3600" dirty="0" smtClean="0"/>
              <a:t>emand shows the </a:t>
            </a:r>
            <a:r>
              <a:rPr lang="en-US" sz="3600" b="1" dirty="0" smtClean="0"/>
              <a:t>quantities</a:t>
            </a:r>
            <a:r>
              <a:rPr lang="en-US" sz="3600" dirty="0" smtClean="0"/>
              <a:t> of a good or service consumers are </a:t>
            </a:r>
            <a:r>
              <a:rPr lang="en-US" sz="3600" i="1" dirty="0" smtClean="0"/>
              <a:t>willing and able to buy</a:t>
            </a:r>
            <a:r>
              <a:rPr lang="en-US" sz="3600" dirty="0" smtClean="0"/>
              <a:t> at different possible </a:t>
            </a:r>
            <a:r>
              <a:rPr lang="en-US" sz="3600" b="1" dirty="0" smtClean="0"/>
              <a:t>prices</a:t>
            </a:r>
            <a:endParaRPr lang="en-US" sz="3600" b="1" dirty="0"/>
          </a:p>
        </p:txBody>
      </p:sp>
      <p:pic>
        <p:nvPicPr>
          <p:cNvPr id="4" name="Picture 3"/>
          <p:cNvPicPr>
            <a:picLocks noChangeAspect="1"/>
          </p:cNvPicPr>
          <p:nvPr/>
        </p:nvPicPr>
        <p:blipFill>
          <a:blip r:embed="rId2"/>
          <a:stretch>
            <a:fillRect/>
          </a:stretch>
        </p:blipFill>
        <p:spPr>
          <a:xfrm>
            <a:off x="6077243" y="4638749"/>
            <a:ext cx="2836570" cy="2026121"/>
          </a:xfrm>
          <a:prstGeom prst="rect">
            <a:avLst/>
          </a:prstGeom>
        </p:spPr>
      </p:pic>
    </p:spTree>
    <p:extLst>
      <p:ext uri="{BB962C8B-B14F-4D97-AF65-F5344CB8AC3E}">
        <p14:creationId xmlns:p14="http://schemas.microsoft.com/office/powerpoint/2010/main" val="100055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1344</TotalTime>
  <Words>710</Words>
  <Application>Microsoft Macintosh PowerPoint</Application>
  <PresentationFormat>On-screen Show (4:3)</PresentationFormat>
  <Paragraphs>110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Plaza</vt:lpstr>
      <vt:lpstr>20 minutes</vt:lpstr>
      <vt:lpstr>Choice</vt:lpstr>
      <vt:lpstr>Command Economy </vt:lpstr>
      <vt:lpstr>Free Market Economy </vt:lpstr>
      <vt:lpstr>Markets and Demand</vt:lpstr>
      <vt:lpstr>What is a market?</vt:lpstr>
      <vt:lpstr>Market</vt:lpstr>
      <vt:lpstr>Demand</vt:lpstr>
      <vt:lpstr>Demand</vt:lpstr>
      <vt:lpstr>Individual Demand</vt:lpstr>
      <vt:lpstr>PowerPoint Presentation</vt:lpstr>
      <vt:lpstr>PowerPoint Presentation</vt:lpstr>
      <vt:lpstr>Law of Demand</vt:lpstr>
      <vt:lpstr>Individual Demand to  Market Demand</vt:lpstr>
      <vt:lpstr>Individual Demand to  Market Demand</vt:lpstr>
      <vt:lpstr>Non-price determinants of Demand</vt:lpstr>
      <vt:lpstr>Law of Demand</vt:lpstr>
      <vt:lpstr>Change in Quantity Demanded</vt:lpstr>
      <vt:lpstr>Non-price determinants of demand</vt:lpstr>
      <vt:lpstr>Non-price determinants of demand</vt:lpstr>
      <vt:lpstr>Non-price determinants of demand</vt:lpstr>
      <vt:lpstr>Non-price determinants of demand</vt:lpstr>
      <vt:lpstr>Non-price determinants of demand</vt:lpstr>
      <vt:lpstr>Non-price determinants of demand</vt:lpstr>
      <vt:lpstr>Income  </vt:lpstr>
      <vt:lpstr>Prices of Related Goods </vt:lpstr>
      <vt:lpstr>Prices of Related Goods </vt:lpstr>
      <vt:lpstr>Lesson Objectives</vt:lpstr>
      <vt:lpstr>20 minutes</vt:lpstr>
    </vt:vector>
  </TitlesOfParts>
  <Company>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c:title>
  <dc:creator>Teacher Tigard-Tualatin</dc:creator>
  <cp:lastModifiedBy>Teacher Tigard-Tualatin</cp:lastModifiedBy>
  <cp:revision>9</cp:revision>
  <dcterms:created xsi:type="dcterms:W3CDTF">2016-09-13T15:27:08Z</dcterms:created>
  <dcterms:modified xsi:type="dcterms:W3CDTF">2017-09-14T14:22:56Z</dcterms:modified>
</cp:coreProperties>
</file>